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9" r:id="rId4"/>
    <p:sldId id="409" r:id="rId5"/>
    <p:sldId id="410" r:id="rId6"/>
    <p:sldId id="411" r:id="rId7"/>
    <p:sldId id="439" r:id="rId8"/>
    <p:sldId id="258" r:id="rId9"/>
    <p:sldId id="432" r:id="rId10"/>
    <p:sldId id="417" r:id="rId11"/>
    <p:sldId id="440" r:id="rId12"/>
    <p:sldId id="429" r:id="rId13"/>
    <p:sldId id="430" r:id="rId14"/>
    <p:sldId id="418" r:id="rId15"/>
    <p:sldId id="419" r:id="rId16"/>
    <p:sldId id="433" r:id="rId17"/>
    <p:sldId id="265" r:id="rId18"/>
    <p:sldId id="434" r:id="rId19"/>
    <p:sldId id="412" r:id="rId20"/>
    <p:sldId id="413" r:id="rId21"/>
    <p:sldId id="414" r:id="rId22"/>
    <p:sldId id="415" r:id="rId23"/>
    <p:sldId id="416" r:id="rId24"/>
    <p:sldId id="435" r:id="rId25"/>
    <p:sldId id="436" r:id="rId26"/>
    <p:sldId id="437" r:id="rId27"/>
    <p:sldId id="43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3743"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48964-D6E5-4081-B36F-0FF821C03E05}" type="datetimeFigureOut">
              <a:rPr lang="en-IN" smtClean="0"/>
              <a:t>20-08-2020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60371-1D02-4964-BACA-C3CBF74B6A57}" type="slidenum">
              <a:rPr lang="en-IN" smtClean="0"/>
              <a:t>‹#›</a:t>
            </a:fld>
            <a:endParaRPr lang="en-IN"/>
          </a:p>
        </p:txBody>
      </p:sp>
    </p:spTree>
    <p:extLst>
      <p:ext uri="{BB962C8B-B14F-4D97-AF65-F5344CB8AC3E}">
        <p14:creationId xmlns:p14="http://schemas.microsoft.com/office/powerpoint/2010/main" val="176426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Our objective was to find a prediction model that could be used as a real-world fraud detection system. Due to the high class imbalance we decided to focus our assessment of a particular algorithm on analyzing recall and precision statistics.</a:t>
            </a:r>
          </a:p>
          <a:p>
            <a:r>
              <a:rPr lang="en-US" sz="1200" b="0" i="0" u="none" strike="noStrike" kern="1200" baseline="0" dirty="0">
                <a:solidFill>
                  <a:schemeClr val="tx1"/>
                </a:solidFill>
                <a:latin typeface="+mn-lt"/>
                <a:ea typeface="+mn-ea"/>
                <a:cs typeface="+mn-cs"/>
              </a:rPr>
              <a:t>For different parameters </a:t>
            </a:r>
            <a:r>
              <a:rPr lang="en-US" sz="1200" b="0" i="0" u="none" strike="noStrike" kern="1200" baseline="0" dirty="0" err="1">
                <a:solidFill>
                  <a:schemeClr val="tx1"/>
                </a:solidFill>
                <a:latin typeface="+mn-lt"/>
                <a:ea typeface="+mn-ea"/>
                <a:cs typeface="+mn-cs"/>
              </a:rPr>
              <a:t>congurations</a:t>
            </a:r>
            <a:r>
              <a:rPr lang="en-US" sz="1200" b="0" i="0" u="none" strike="noStrike" kern="1200" baseline="0" dirty="0">
                <a:solidFill>
                  <a:schemeClr val="tx1"/>
                </a:solidFill>
                <a:latin typeface="+mn-lt"/>
                <a:ea typeface="+mn-ea"/>
                <a:cs typeface="+mn-cs"/>
              </a:rPr>
              <a:t> we obtained results with either high recall</a:t>
            </a:r>
          </a:p>
          <a:p>
            <a:r>
              <a:rPr lang="en-US" sz="1200" b="0" i="0" u="none" strike="noStrike" kern="1200" baseline="0" dirty="0">
                <a:solidFill>
                  <a:schemeClr val="tx1"/>
                </a:solidFill>
                <a:latin typeface="+mn-lt"/>
                <a:ea typeface="+mn-ea"/>
                <a:cs typeface="+mn-cs"/>
              </a:rPr>
              <a:t>and low precision or low recall and high precision. The former one has an obvious</a:t>
            </a:r>
          </a:p>
          <a:p>
            <a:r>
              <a:rPr lang="en-US" sz="1200" b="0" i="0" u="none" strike="noStrike" kern="1200" baseline="0" dirty="0">
                <a:solidFill>
                  <a:schemeClr val="tx1"/>
                </a:solidFill>
                <a:latin typeface="+mn-lt"/>
                <a:ea typeface="+mn-ea"/>
                <a:cs typeface="+mn-cs"/>
              </a:rPr>
              <a:t>advantage of capturing most of the frauds that were present in a dataset. On</a:t>
            </a:r>
          </a:p>
          <a:p>
            <a:r>
              <a:rPr lang="en-US" sz="1200" b="0" i="0" u="none" strike="noStrike" kern="1200" baseline="0" dirty="0">
                <a:solidFill>
                  <a:schemeClr val="tx1"/>
                </a:solidFill>
                <a:latin typeface="+mn-lt"/>
                <a:ea typeface="+mn-ea"/>
                <a:cs typeface="+mn-cs"/>
              </a:rPr>
              <a:t>the other hand, it is completely useless for a real world applications in which all</a:t>
            </a:r>
          </a:p>
          <a:p>
            <a:r>
              <a:rPr lang="en-US" sz="1200" b="0" i="0" u="none" strike="noStrike" kern="1200" baseline="0" dirty="0">
                <a:solidFill>
                  <a:schemeClr val="tx1"/>
                </a:solidFill>
                <a:latin typeface="+mn-lt"/>
                <a:ea typeface="+mn-ea"/>
                <a:cs typeface="+mn-cs"/>
              </a:rPr>
              <a:t>the alerts have to be manually analyzed by a human being.</a:t>
            </a:r>
          </a:p>
          <a:p>
            <a:r>
              <a:rPr lang="en-US" sz="1200" b="0" i="0" u="none" strike="noStrike" kern="1200" baseline="0" dirty="0">
                <a:solidFill>
                  <a:schemeClr val="tx1"/>
                </a:solidFill>
                <a:latin typeface="+mn-lt"/>
                <a:ea typeface="+mn-ea"/>
                <a:cs typeface="+mn-cs"/>
              </a:rPr>
              <a:t>As we included almost all of the fraudulent transaction and only minor sample</a:t>
            </a:r>
          </a:p>
          <a:p>
            <a:r>
              <a:rPr lang="en-US" sz="1200" b="0" i="0" u="none" strike="noStrike" kern="1200" baseline="0" dirty="0">
                <a:solidFill>
                  <a:schemeClr val="tx1"/>
                </a:solidFill>
                <a:latin typeface="+mn-lt"/>
                <a:ea typeface="+mn-ea"/>
                <a:cs typeface="+mn-cs"/>
              </a:rPr>
              <a:t>of non-fraudulent, we had distribution in which probability of a random account</a:t>
            </a:r>
          </a:p>
          <a:p>
            <a:r>
              <a:rPr lang="en-US" sz="1200" b="0" i="0" u="none" strike="noStrike" kern="1200" baseline="0" dirty="0">
                <a:solidFill>
                  <a:schemeClr val="tx1"/>
                </a:solidFill>
                <a:latin typeface="+mn-lt"/>
                <a:ea typeface="+mn-ea"/>
                <a:cs typeface="+mn-cs"/>
              </a:rPr>
              <a:t>being a fraudulent one was </a:t>
            </a:r>
            <a:r>
              <a:rPr lang="en-US" sz="1200" b="0" i="0" u="none" strike="noStrike" kern="1200" baseline="0" dirty="0" err="1">
                <a:solidFill>
                  <a:schemeClr val="tx1"/>
                </a:solidFill>
                <a:latin typeface="+mn-lt"/>
                <a:ea typeface="+mn-ea"/>
                <a:cs typeface="+mn-cs"/>
              </a:rPr>
              <a:t>signicantly</a:t>
            </a:r>
            <a:r>
              <a:rPr lang="en-US" sz="1200" b="0" i="0" u="none" strike="noStrike" kern="1200" baseline="0" dirty="0">
                <a:solidFill>
                  <a:schemeClr val="tx1"/>
                </a:solidFill>
                <a:latin typeface="+mn-lt"/>
                <a:ea typeface="+mn-ea"/>
                <a:cs typeface="+mn-cs"/>
              </a:rPr>
              <a:t> higher than in the real-world. Because of</a:t>
            </a:r>
          </a:p>
          <a:p>
            <a:r>
              <a:rPr lang="en-US" sz="1200" b="0" i="0" u="none" strike="noStrike" kern="1200" baseline="0" dirty="0">
                <a:solidFill>
                  <a:schemeClr val="tx1"/>
                </a:solidFill>
                <a:latin typeface="+mn-lt"/>
                <a:ea typeface="+mn-ea"/>
                <a:cs typeface="+mn-cs"/>
              </a:rPr>
              <a:t>that, we could not rely on precision statistic as it is vulnerable to this problem.</a:t>
            </a:r>
          </a:p>
          <a:p>
            <a:r>
              <a:rPr lang="en-US" sz="1200" b="0" i="0" u="none" strike="noStrike" kern="1200" baseline="0" dirty="0">
                <a:solidFill>
                  <a:schemeClr val="tx1"/>
                </a:solidFill>
                <a:latin typeface="+mn-lt"/>
                <a:ea typeface="+mn-ea"/>
                <a:cs typeface="+mn-cs"/>
              </a:rPr>
              <a:t>Instead of using precision as a false alarm </a:t>
            </a:r>
            <a:r>
              <a:rPr lang="en-US" sz="1200" b="0" i="0" u="none" strike="noStrike" kern="1200" baseline="0" dirty="0" err="1">
                <a:solidFill>
                  <a:schemeClr val="tx1"/>
                </a:solidFill>
                <a:latin typeface="+mn-lt"/>
                <a:ea typeface="+mn-ea"/>
                <a:cs typeface="+mn-cs"/>
              </a:rPr>
              <a:t>verication</a:t>
            </a:r>
            <a:r>
              <a:rPr lang="en-US" sz="1200" b="0" i="0" u="none" strike="noStrike" kern="1200" baseline="0" dirty="0">
                <a:solidFill>
                  <a:schemeClr val="tx1"/>
                </a:solidFill>
                <a:latin typeface="+mn-lt"/>
                <a:ea typeface="+mn-ea"/>
                <a:cs typeface="+mn-cs"/>
              </a:rPr>
              <a:t> cost estimator we decided</a:t>
            </a:r>
          </a:p>
          <a:p>
            <a:r>
              <a:rPr lang="en-US" sz="1200" b="0" i="0" u="none" strike="noStrike" kern="1200" baseline="0" dirty="0">
                <a:solidFill>
                  <a:schemeClr val="tx1"/>
                </a:solidFill>
                <a:latin typeface="+mn-lt"/>
                <a:ea typeface="+mn-ea"/>
                <a:cs typeface="+mn-cs"/>
              </a:rPr>
              <a:t>to use false positive rate. It </a:t>
            </a:r>
            <a:r>
              <a:rPr lang="en-US" sz="1200" b="0" i="0" u="none" strike="noStrike" kern="1200" baseline="0" dirty="0" err="1">
                <a:solidFill>
                  <a:schemeClr val="tx1"/>
                </a:solidFill>
                <a:latin typeface="+mn-lt"/>
                <a:ea typeface="+mn-ea"/>
                <a:cs typeface="+mn-cs"/>
              </a:rPr>
              <a:t>ts</a:t>
            </a:r>
            <a:r>
              <a:rPr lang="en-US" sz="1200" b="0" i="0" u="none" strike="noStrike" kern="1200" baseline="0" dirty="0">
                <a:solidFill>
                  <a:schemeClr val="tx1"/>
                </a:solidFill>
                <a:latin typeface="+mn-lt"/>
                <a:ea typeface="+mn-ea"/>
                <a:cs typeface="+mn-cs"/>
              </a:rPr>
              <a:t> our purpose since it does not depend on the total</a:t>
            </a:r>
          </a:p>
          <a:p>
            <a:r>
              <a:rPr lang="en-US" sz="1200" b="0" i="0" u="none" strike="noStrike" kern="1200" baseline="0" dirty="0">
                <a:solidFill>
                  <a:schemeClr val="tx1"/>
                </a:solidFill>
                <a:latin typeface="+mn-lt"/>
                <a:ea typeface="+mn-ea"/>
                <a:cs typeface="+mn-cs"/>
              </a:rPr>
              <a:t>amount of frauds in the dataset.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10</a:t>
            </a:fld>
            <a:endParaRPr lang="en-IN"/>
          </a:p>
        </p:txBody>
      </p:sp>
    </p:spTree>
    <p:extLst>
      <p:ext uri="{BB962C8B-B14F-4D97-AF65-F5344CB8AC3E}">
        <p14:creationId xmlns:p14="http://schemas.microsoft.com/office/powerpoint/2010/main" val="421930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Autoencoders</a:t>
            </a:r>
          </a:p>
          <a:p>
            <a:r>
              <a:rPr lang="en-US" sz="1200" b="0" i="0" kern="1200" dirty="0">
                <a:solidFill>
                  <a:schemeClr val="tx1"/>
                </a:solidFill>
                <a:effectLst/>
                <a:latin typeface="+mn-lt"/>
                <a:ea typeface="+mn-ea"/>
                <a:cs typeface="+mn-cs"/>
              </a:rPr>
              <a:t>An autoencoder is a type of artificial neural network used to learn efficient data </a:t>
            </a:r>
            <a:r>
              <a:rPr lang="en-US" sz="1200" b="0" i="0" kern="1200" dirty="0" err="1">
                <a:solidFill>
                  <a:schemeClr val="tx1"/>
                </a:solidFill>
                <a:effectLst/>
                <a:latin typeface="+mn-lt"/>
                <a:ea typeface="+mn-ea"/>
                <a:cs typeface="+mn-cs"/>
              </a:rPr>
              <a:t>codings</a:t>
            </a:r>
            <a:r>
              <a:rPr lang="en-US" sz="1200" b="0" i="0" kern="1200" dirty="0">
                <a:solidFill>
                  <a:schemeClr val="tx1"/>
                </a:solidFill>
                <a:effectLst/>
                <a:latin typeface="+mn-lt"/>
                <a:ea typeface="+mn-ea"/>
                <a:cs typeface="+mn-cs"/>
              </a:rPr>
              <a:t> in an unsupervised manner.</a:t>
            </a:r>
          </a:p>
          <a:p>
            <a:r>
              <a:rPr lang="en-US" sz="1200" b="0" i="0" kern="1200" dirty="0">
                <a:solidFill>
                  <a:schemeClr val="tx1"/>
                </a:solidFill>
                <a:effectLst/>
                <a:latin typeface="+mn-lt"/>
                <a:ea typeface="+mn-ea"/>
                <a:cs typeface="+mn-cs"/>
              </a:rPr>
              <a:t>The aim of an autoencoder is to learn a representation (encoding) for a set of data, typically for the purpose of dimensionality reduction.</a:t>
            </a:r>
          </a:p>
          <a:p>
            <a:r>
              <a:rPr lang="en-US" sz="1200" b="0" i="0" kern="1200" dirty="0">
                <a:solidFill>
                  <a:schemeClr val="tx1"/>
                </a:solidFill>
                <a:effectLst/>
                <a:latin typeface="+mn-lt"/>
                <a:ea typeface="+mn-ea"/>
                <a:cs typeface="+mn-cs"/>
              </a:rPr>
              <a:t>An autoencoder learns to compress data from the input layer into a short code, and then </a:t>
            </a:r>
            <a:r>
              <a:rPr lang="en-US" sz="1200" b="0" i="0" kern="1200" dirty="0" err="1">
                <a:solidFill>
                  <a:schemeClr val="tx1"/>
                </a:solidFill>
                <a:effectLst/>
                <a:latin typeface="+mn-lt"/>
                <a:ea typeface="+mn-ea"/>
                <a:cs typeface="+mn-cs"/>
              </a:rPr>
              <a:t>uncompress</a:t>
            </a:r>
            <a:r>
              <a:rPr lang="en-US" sz="1200" b="0" i="0" kern="1200" dirty="0">
                <a:solidFill>
                  <a:schemeClr val="tx1"/>
                </a:solidFill>
                <a:effectLst/>
                <a:latin typeface="+mn-lt"/>
                <a:ea typeface="+mn-ea"/>
                <a:cs typeface="+mn-cs"/>
              </a:rPr>
              <a:t> that code into something that closely matches the original data. This forces the autoencoder to engage in dimensionality reduction, for example by learning how to ignore noise. Some architectures use stacked sparse autoencoder layers for image recognition. The first autoencoder might learn to encode easy features like corners, the second to analyze the first layer's output and then encode less local features like the tip of a nose, the third might encode a whole nose, etc., until the final autoencoder encodes the whole image into a code that matches (for example) the concept of "</a:t>
            </a:r>
            <a:r>
              <a:rPr lang="en-US" sz="1200" b="0" i="0" kern="1200" dirty="0" err="1">
                <a:solidFill>
                  <a:schemeClr val="tx1"/>
                </a:solidFill>
                <a:effectLst/>
                <a:latin typeface="+mn-lt"/>
                <a:ea typeface="+mn-ea"/>
                <a:cs typeface="+mn-cs"/>
              </a:rPr>
              <a:t>cat".An</a:t>
            </a:r>
            <a:r>
              <a:rPr lang="en-US" sz="1200" b="0" i="0" kern="1200" dirty="0">
                <a:solidFill>
                  <a:schemeClr val="tx1"/>
                </a:solidFill>
                <a:effectLst/>
                <a:latin typeface="+mn-lt"/>
                <a:ea typeface="+mn-ea"/>
                <a:cs typeface="+mn-cs"/>
              </a:rPr>
              <a:t> alternative use is as a generative model: for example, if a system is manually fed the codes it has learned for "cat" and "flying", it may attempt to generate an image of a flying cat, even if it has never seen a flying cat before.</a:t>
            </a:r>
          </a:p>
          <a:p>
            <a:r>
              <a:rPr lang="en-US" sz="1200" b="0" i="0" kern="1200" dirty="0">
                <a:solidFill>
                  <a:schemeClr val="tx1"/>
                </a:solidFill>
                <a:effectLst/>
                <a:latin typeface="+mn-lt"/>
                <a:ea typeface="+mn-ea"/>
                <a:cs typeface="+mn-cs"/>
              </a:rPr>
              <a:t>The simplest form of an autoencoder is a feedforward, non-recurrent neural network very similar to the many single layer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which makes a multilayer perceptron (MLP) – having an input layer, an output layer and one or more hidden layers connecting them – but with the output layer having the same number of nodes as the input layer, and with the purpose of reconstructing its own inputs (instead of predicting the target value Y given inputs X). Therefore, autoencoders are unsupervised learning models.</a:t>
            </a:r>
          </a:p>
        </p:txBody>
      </p:sp>
      <p:sp>
        <p:nvSpPr>
          <p:cNvPr id="4" name="Slide Number Placeholder 3"/>
          <p:cNvSpPr>
            <a:spLocks noGrp="1"/>
          </p:cNvSpPr>
          <p:nvPr>
            <p:ph type="sldNum" sz="quarter" idx="5"/>
          </p:nvPr>
        </p:nvSpPr>
        <p:spPr/>
        <p:txBody>
          <a:bodyPr/>
          <a:lstStyle/>
          <a:p>
            <a:fld id="{B6B60371-1D02-4964-BACA-C3CBF74B6A57}" type="slidenum">
              <a:rPr lang="en-IN" smtClean="0"/>
              <a:t>20</a:t>
            </a:fld>
            <a:endParaRPr lang="en-IN"/>
          </a:p>
        </p:txBody>
      </p:sp>
    </p:spTree>
    <p:extLst>
      <p:ext uri="{BB962C8B-B14F-4D97-AF65-F5344CB8AC3E}">
        <p14:creationId xmlns:p14="http://schemas.microsoft.com/office/powerpoint/2010/main" val="326719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Autoencoders</a:t>
            </a:r>
          </a:p>
          <a:p>
            <a:r>
              <a:rPr lang="en-US" sz="1200" b="0" i="0" kern="1200" dirty="0">
                <a:solidFill>
                  <a:schemeClr val="tx1"/>
                </a:solidFill>
                <a:effectLst/>
                <a:latin typeface="+mn-lt"/>
                <a:ea typeface="+mn-ea"/>
                <a:cs typeface="+mn-cs"/>
              </a:rPr>
              <a:t>An autoencoder is a type of artificial neural network used to learn efficient data </a:t>
            </a:r>
            <a:r>
              <a:rPr lang="en-US" sz="1200" b="0" i="0" kern="1200" dirty="0" err="1">
                <a:solidFill>
                  <a:schemeClr val="tx1"/>
                </a:solidFill>
                <a:effectLst/>
                <a:latin typeface="+mn-lt"/>
                <a:ea typeface="+mn-ea"/>
                <a:cs typeface="+mn-cs"/>
              </a:rPr>
              <a:t>codings</a:t>
            </a:r>
            <a:r>
              <a:rPr lang="en-US" sz="1200" b="0" i="0" kern="1200" dirty="0">
                <a:solidFill>
                  <a:schemeClr val="tx1"/>
                </a:solidFill>
                <a:effectLst/>
                <a:latin typeface="+mn-lt"/>
                <a:ea typeface="+mn-ea"/>
                <a:cs typeface="+mn-cs"/>
              </a:rPr>
              <a:t> in an unsupervised manner.</a:t>
            </a:r>
          </a:p>
          <a:p>
            <a:r>
              <a:rPr lang="en-US" sz="1200" b="0" i="0" kern="1200" dirty="0">
                <a:solidFill>
                  <a:schemeClr val="tx1"/>
                </a:solidFill>
                <a:effectLst/>
                <a:latin typeface="+mn-lt"/>
                <a:ea typeface="+mn-ea"/>
                <a:cs typeface="+mn-cs"/>
              </a:rPr>
              <a:t>The aim of an autoencoder is to learn a representation (encoding) for a set of data, typically for the purpose of dimensionality reduction.</a:t>
            </a:r>
          </a:p>
          <a:p>
            <a:r>
              <a:rPr lang="en-US" sz="1200" b="0" i="0" kern="1200" dirty="0">
                <a:solidFill>
                  <a:schemeClr val="tx1"/>
                </a:solidFill>
                <a:effectLst/>
                <a:latin typeface="+mn-lt"/>
                <a:ea typeface="+mn-ea"/>
                <a:cs typeface="+mn-cs"/>
              </a:rPr>
              <a:t>An autoencoder learns to compress data from the input layer into a short code, and then </a:t>
            </a:r>
            <a:r>
              <a:rPr lang="en-US" sz="1200" b="0" i="0" kern="1200" dirty="0" err="1">
                <a:solidFill>
                  <a:schemeClr val="tx1"/>
                </a:solidFill>
                <a:effectLst/>
                <a:latin typeface="+mn-lt"/>
                <a:ea typeface="+mn-ea"/>
                <a:cs typeface="+mn-cs"/>
              </a:rPr>
              <a:t>uncompress</a:t>
            </a:r>
            <a:r>
              <a:rPr lang="en-US" sz="1200" b="0" i="0" kern="1200" dirty="0">
                <a:solidFill>
                  <a:schemeClr val="tx1"/>
                </a:solidFill>
                <a:effectLst/>
                <a:latin typeface="+mn-lt"/>
                <a:ea typeface="+mn-ea"/>
                <a:cs typeface="+mn-cs"/>
              </a:rPr>
              <a:t> that code into something that closely matches the original data. This forces the autoencoder to engage in dimensionality reduction, for example by learning how to ignore noise. Some architectures use stacked sparse autoencoder layers for image recognition. The first autoencoder might learn to encode easy features like corners, the second to analyze the first layer's output and then encode less local features like the tip of a nose, the third might encode a whole nose, etc., until the final autoencoder encodes the whole image into a code that matches (for example) the concept of "</a:t>
            </a:r>
            <a:r>
              <a:rPr lang="en-US" sz="1200" b="0" i="0" kern="1200" dirty="0" err="1">
                <a:solidFill>
                  <a:schemeClr val="tx1"/>
                </a:solidFill>
                <a:effectLst/>
                <a:latin typeface="+mn-lt"/>
                <a:ea typeface="+mn-ea"/>
                <a:cs typeface="+mn-cs"/>
              </a:rPr>
              <a:t>cat".An</a:t>
            </a:r>
            <a:r>
              <a:rPr lang="en-US" sz="1200" b="0" i="0" kern="1200" dirty="0">
                <a:solidFill>
                  <a:schemeClr val="tx1"/>
                </a:solidFill>
                <a:effectLst/>
                <a:latin typeface="+mn-lt"/>
                <a:ea typeface="+mn-ea"/>
                <a:cs typeface="+mn-cs"/>
              </a:rPr>
              <a:t> alternative use is as a generative model: for example, if a system is manually fed the codes it has learned for "cat" and "flying", it may attempt to generate an image of a flying cat, even if it has never seen a flying cat before.</a:t>
            </a:r>
          </a:p>
          <a:p>
            <a:r>
              <a:rPr lang="en-US" sz="1200" b="0" i="0" kern="1200" dirty="0">
                <a:solidFill>
                  <a:schemeClr val="tx1"/>
                </a:solidFill>
                <a:effectLst/>
                <a:latin typeface="+mn-lt"/>
                <a:ea typeface="+mn-ea"/>
                <a:cs typeface="+mn-cs"/>
              </a:rPr>
              <a:t>The simplest form of an autoencoder is a feedforward, non-recurrent neural network very similar to the many single layer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which makes a multilayer perceptron (MLP) – having an input layer, an output layer and one or more hidden layers connecting them – but with the output layer having the same number of nodes as the input layer, and with the purpose of reconstructing its own inputs (instead of predicting the target value Y given inputs X). Therefore, autoencoders are unsupervised learning models.</a:t>
            </a:r>
          </a:p>
        </p:txBody>
      </p:sp>
      <p:sp>
        <p:nvSpPr>
          <p:cNvPr id="4" name="Slide Number Placeholder 3"/>
          <p:cNvSpPr>
            <a:spLocks noGrp="1"/>
          </p:cNvSpPr>
          <p:nvPr>
            <p:ph type="sldNum" sz="quarter" idx="5"/>
          </p:nvPr>
        </p:nvSpPr>
        <p:spPr/>
        <p:txBody>
          <a:bodyPr/>
          <a:lstStyle/>
          <a:p>
            <a:fld id="{B6B60371-1D02-4964-BACA-C3CBF74B6A57}" type="slidenum">
              <a:rPr lang="en-IN" smtClean="0"/>
              <a:t>21</a:t>
            </a:fld>
            <a:endParaRPr lang="en-IN"/>
          </a:p>
        </p:txBody>
      </p:sp>
    </p:spTree>
    <p:extLst>
      <p:ext uri="{BB962C8B-B14F-4D97-AF65-F5344CB8AC3E}">
        <p14:creationId xmlns:p14="http://schemas.microsoft.com/office/powerpoint/2010/main" val="327786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investigated the data, checking for data unbalancing, visualizing the features and understanding the relationship between different features. We then investigated two predictive models. The data was split in 3 parts, a train set, a validation set and a test set. For the first three models, we only used the train and test set.</a:t>
            </a:r>
          </a:p>
          <a:p>
            <a:r>
              <a:rPr lang="en-US" sz="1200" b="0" i="0" kern="1200" dirty="0">
                <a:solidFill>
                  <a:schemeClr val="tx1"/>
                </a:solidFill>
                <a:effectLst/>
                <a:latin typeface="+mn-lt"/>
                <a:ea typeface="+mn-ea"/>
                <a:cs typeface="+mn-cs"/>
              </a:rPr>
              <a:t>We started with </a:t>
            </a:r>
            <a:r>
              <a:rPr lang="en-US" sz="1200" b="1" i="0" kern="1200" dirty="0" err="1">
                <a:solidFill>
                  <a:schemeClr val="tx1"/>
                </a:solidFill>
                <a:effectLst/>
                <a:latin typeface="+mn-lt"/>
                <a:ea typeface="+mn-ea"/>
                <a:cs typeface="+mn-cs"/>
              </a:rPr>
              <a:t>RandomForrestClassifier</a:t>
            </a:r>
            <a:r>
              <a:rPr lang="en-US" sz="1200" b="0" i="0" kern="1200" dirty="0">
                <a:solidFill>
                  <a:schemeClr val="tx1"/>
                </a:solidFill>
                <a:effectLst/>
                <a:latin typeface="+mn-lt"/>
                <a:ea typeface="+mn-ea"/>
                <a:cs typeface="+mn-cs"/>
              </a:rPr>
              <a:t>, for which we obtained an AUC </a:t>
            </a:r>
            <a:r>
              <a:rPr lang="en-US" sz="1200" b="0" i="0" kern="1200" dirty="0" err="1">
                <a:solidFill>
                  <a:schemeClr val="tx1"/>
                </a:solidFill>
                <a:effectLst/>
                <a:latin typeface="+mn-lt"/>
                <a:ea typeface="+mn-ea"/>
                <a:cs typeface="+mn-cs"/>
              </a:rPr>
              <a:t>scode</a:t>
            </a:r>
            <a:r>
              <a:rPr lang="en-US" sz="1200" b="0" i="0" kern="1200" dirty="0">
                <a:solidFill>
                  <a:schemeClr val="tx1"/>
                </a:solidFill>
                <a:effectLst/>
                <a:latin typeface="+mn-lt"/>
                <a:ea typeface="+mn-ea"/>
                <a:cs typeface="+mn-cs"/>
              </a:rPr>
              <a:t> of </a:t>
            </a:r>
            <a:r>
              <a:rPr lang="en-US" sz="1200" b="1" i="0" kern="1200" dirty="0">
                <a:solidFill>
                  <a:schemeClr val="tx1"/>
                </a:solidFill>
                <a:effectLst/>
                <a:latin typeface="+mn-lt"/>
                <a:ea typeface="+mn-ea"/>
                <a:cs typeface="+mn-cs"/>
              </a:rPr>
              <a:t>0.85</a:t>
            </a:r>
            <a:r>
              <a:rPr lang="en-US" sz="1200" b="0" i="0" kern="1200" dirty="0">
                <a:solidFill>
                  <a:schemeClr val="tx1"/>
                </a:solidFill>
                <a:effectLst/>
                <a:latin typeface="+mn-lt"/>
                <a:ea typeface="+mn-ea"/>
                <a:cs typeface="+mn-cs"/>
              </a:rPr>
              <a:t> when predicting the target for the test set.</a:t>
            </a:r>
          </a:p>
          <a:p>
            <a:r>
              <a:rPr lang="en-US" sz="1200" b="0" i="0" kern="1200" dirty="0">
                <a:solidFill>
                  <a:schemeClr val="tx1"/>
                </a:solidFill>
                <a:effectLst/>
                <a:latin typeface="+mn-lt"/>
                <a:ea typeface="+mn-ea"/>
                <a:cs typeface="+mn-cs"/>
              </a:rPr>
              <a:t>We followed with an </a:t>
            </a:r>
            <a:r>
              <a:rPr lang="en-US" sz="1200" b="1" i="0" kern="1200" dirty="0" err="1">
                <a:solidFill>
                  <a:schemeClr val="tx1"/>
                </a:solidFill>
                <a:effectLst/>
                <a:latin typeface="+mn-lt"/>
                <a:ea typeface="+mn-ea"/>
                <a:cs typeface="+mn-cs"/>
              </a:rPr>
              <a:t>AdaBoostClassifier</a:t>
            </a:r>
            <a:r>
              <a:rPr lang="en-US" sz="1200" b="0" i="0" kern="1200" dirty="0">
                <a:solidFill>
                  <a:schemeClr val="tx1"/>
                </a:solidFill>
                <a:effectLst/>
                <a:latin typeface="+mn-lt"/>
                <a:ea typeface="+mn-ea"/>
                <a:cs typeface="+mn-cs"/>
              </a:rPr>
              <a:t> model, with lower AUC score (</a:t>
            </a:r>
            <a:r>
              <a:rPr lang="en-US" sz="1200" b="1" i="0" kern="1200" dirty="0">
                <a:solidFill>
                  <a:schemeClr val="tx1"/>
                </a:solidFill>
                <a:effectLst/>
                <a:latin typeface="+mn-lt"/>
                <a:ea typeface="+mn-ea"/>
                <a:cs typeface="+mn-cs"/>
              </a:rPr>
              <a:t>0.83</a:t>
            </a:r>
            <a:r>
              <a:rPr lang="en-US" sz="1200" b="0" i="0" kern="1200" dirty="0">
                <a:solidFill>
                  <a:schemeClr val="tx1"/>
                </a:solidFill>
                <a:effectLst/>
                <a:latin typeface="+mn-lt"/>
                <a:ea typeface="+mn-ea"/>
                <a:cs typeface="+mn-cs"/>
              </a:rPr>
              <a:t>) for prediction of the test set target values.</a:t>
            </a:r>
          </a:p>
          <a:p>
            <a:r>
              <a:rPr lang="en-US" sz="1200" b="0" i="0" kern="1200" dirty="0">
                <a:solidFill>
                  <a:schemeClr val="tx1"/>
                </a:solidFill>
                <a:effectLst/>
                <a:latin typeface="+mn-lt"/>
                <a:ea typeface="+mn-ea"/>
                <a:cs typeface="+mn-cs"/>
              </a:rPr>
              <a:t>We then followed with an </a:t>
            </a:r>
            <a:r>
              <a:rPr lang="en-US" sz="1200" b="1" i="0" kern="1200" dirty="0" err="1">
                <a:solidFill>
                  <a:schemeClr val="tx1"/>
                </a:solidFill>
                <a:effectLst/>
                <a:latin typeface="+mn-lt"/>
                <a:ea typeface="+mn-ea"/>
                <a:cs typeface="+mn-cs"/>
              </a:rPr>
              <a:t>CatBoostClassifier</a:t>
            </a:r>
            <a:r>
              <a:rPr lang="en-US" sz="1200" b="0" i="0" kern="1200" dirty="0">
                <a:solidFill>
                  <a:schemeClr val="tx1"/>
                </a:solidFill>
                <a:effectLst/>
                <a:latin typeface="+mn-lt"/>
                <a:ea typeface="+mn-ea"/>
                <a:cs typeface="+mn-cs"/>
              </a:rPr>
              <a:t>, with the AUC score after training 500 iterations </a:t>
            </a:r>
            <a:r>
              <a:rPr lang="en-US" sz="1200" b="1" i="0" kern="1200" dirty="0">
                <a:solidFill>
                  <a:schemeClr val="tx1"/>
                </a:solidFill>
                <a:effectLst/>
                <a:latin typeface="+mn-lt"/>
                <a:ea typeface="+mn-ea"/>
                <a:cs typeface="+mn-cs"/>
              </a:rPr>
              <a:t>0.86</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then experimented with a </a:t>
            </a:r>
            <a:r>
              <a:rPr lang="en-US" sz="1200" b="1" i="0" kern="1200" dirty="0" err="1">
                <a:solidFill>
                  <a:schemeClr val="tx1"/>
                </a:solidFill>
                <a:effectLst/>
                <a:latin typeface="+mn-lt"/>
                <a:ea typeface="+mn-ea"/>
                <a:cs typeface="+mn-cs"/>
              </a:rPr>
              <a:t>XGBoost</a:t>
            </a:r>
            <a:r>
              <a:rPr lang="en-US" sz="1200" b="0" i="0" kern="1200" dirty="0">
                <a:solidFill>
                  <a:schemeClr val="tx1"/>
                </a:solidFill>
                <a:effectLst/>
                <a:latin typeface="+mn-lt"/>
                <a:ea typeface="+mn-ea"/>
                <a:cs typeface="+mn-cs"/>
              </a:rPr>
              <a:t> model. In this case, se used the validation set for validation of the training model. The best validation score obtained was </a:t>
            </a:r>
            <a:r>
              <a:rPr lang="en-US" sz="1200" b="1" i="0" kern="1200" dirty="0">
                <a:solidFill>
                  <a:schemeClr val="tx1"/>
                </a:solidFill>
                <a:effectLst/>
                <a:latin typeface="+mn-lt"/>
                <a:ea typeface="+mn-ea"/>
                <a:cs typeface="+mn-cs"/>
              </a:rPr>
              <a:t>0.984</a:t>
            </a:r>
            <a:r>
              <a:rPr lang="en-US" sz="1200" b="0" i="0" kern="1200" dirty="0">
                <a:solidFill>
                  <a:schemeClr val="tx1"/>
                </a:solidFill>
                <a:effectLst/>
                <a:latin typeface="+mn-lt"/>
                <a:ea typeface="+mn-ea"/>
                <a:cs typeface="+mn-cs"/>
              </a:rPr>
              <a:t>. Then we used the model with the best training step, to predict target value from the test data; the AUC score obtained was </a:t>
            </a:r>
            <a:r>
              <a:rPr lang="en-US" sz="1200" b="1" i="0" kern="1200" dirty="0">
                <a:solidFill>
                  <a:schemeClr val="tx1"/>
                </a:solidFill>
                <a:effectLst/>
                <a:latin typeface="+mn-lt"/>
                <a:ea typeface="+mn-ea"/>
                <a:cs typeface="+mn-cs"/>
              </a:rPr>
              <a:t>0.974</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then presented the data to a </a:t>
            </a:r>
            <a:r>
              <a:rPr lang="en-US" sz="1200" b="1" i="0" kern="1200" dirty="0" err="1">
                <a:solidFill>
                  <a:schemeClr val="tx1"/>
                </a:solidFill>
                <a:effectLst/>
                <a:latin typeface="+mn-lt"/>
                <a:ea typeface="+mn-ea"/>
                <a:cs typeface="+mn-cs"/>
              </a:rPr>
              <a:t>LightGBM</a:t>
            </a:r>
            <a:r>
              <a:rPr lang="en-US" sz="1200" b="0" i="0" kern="1200" dirty="0">
                <a:solidFill>
                  <a:schemeClr val="tx1"/>
                </a:solidFill>
                <a:effectLst/>
                <a:latin typeface="+mn-lt"/>
                <a:ea typeface="+mn-ea"/>
                <a:cs typeface="+mn-cs"/>
              </a:rPr>
              <a:t> model. We used both train-validation split and cross-validation to evaluate the model effectiveness to predict 'Class' value, i.e. detecting if a transaction was fraudulent. With the first method we obtained values of AUC for the validation set around </a:t>
            </a:r>
            <a:r>
              <a:rPr lang="en-US" sz="1200" b="1" i="0" kern="1200" dirty="0">
                <a:solidFill>
                  <a:schemeClr val="tx1"/>
                </a:solidFill>
                <a:effectLst/>
                <a:latin typeface="+mn-lt"/>
                <a:ea typeface="+mn-ea"/>
                <a:cs typeface="+mn-cs"/>
              </a:rPr>
              <a:t>0.974</a:t>
            </a:r>
            <a:r>
              <a:rPr lang="en-US" sz="1200" b="0" i="0" kern="1200" dirty="0">
                <a:solidFill>
                  <a:schemeClr val="tx1"/>
                </a:solidFill>
                <a:effectLst/>
                <a:latin typeface="+mn-lt"/>
                <a:ea typeface="+mn-ea"/>
                <a:cs typeface="+mn-cs"/>
              </a:rPr>
              <a:t>. For the test set, the score obtained was </a:t>
            </a:r>
            <a:r>
              <a:rPr lang="en-US" sz="1200" b="1" i="0" kern="1200" dirty="0">
                <a:solidFill>
                  <a:schemeClr val="tx1"/>
                </a:solidFill>
                <a:effectLst/>
                <a:latin typeface="+mn-lt"/>
                <a:ea typeface="+mn-ea"/>
                <a:cs typeface="+mn-cs"/>
              </a:rPr>
              <a:t>0.946</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the cross-validation, we obtained an AUC score for the test prediction of </a:t>
            </a:r>
            <a:r>
              <a:rPr lang="en-US" sz="1200" b="1" i="0" kern="1200" dirty="0">
                <a:solidFill>
                  <a:schemeClr val="tx1"/>
                </a:solidFill>
                <a:effectLst/>
                <a:latin typeface="+mn-lt"/>
                <a:ea typeface="+mn-ea"/>
                <a:cs typeface="+mn-cs"/>
              </a:rPr>
              <a:t>0.93</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6B60371-1D02-4964-BACA-C3CBF74B6A57}" type="slidenum">
              <a:rPr lang="en-IN" smtClean="0"/>
              <a:t>22</a:t>
            </a:fld>
            <a:endParaRPr lang="en-IN"/>
          </a:p>
        </p:txBody>
      </p:sp>
    </p:spTree>
    <p:extLst>
      <p:ext uri="{BB962C8B-B14F-4D97-AF65-F5344CB8AC3E}">
        <p14:creationId xmlns:p14="http://schemas.microsoft.com/office/powerpoint/2010/main" val="408723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Our objective was to find a prediction model that could be used as a real-world</a:t>
            </a:r>
          </a:p>
          <a:p>
            <a:r>
              <a:rPr lang="en-US" sz="1200" b="0" i="0" u="none" strike="noStrike" kern="1200" baseline="0" dirty="0">
                <a:solidFill>
                  <a:schemeClr val="tx1"/>
                </a:solidFill>
                <a:latin typeface="+mn-lt"/>
                <a:ea typeface="+mn-ea"/>
                <a:cs typeface="+mn-cs"/>
              </a:rPr>
              <a:t>fraud detection system. Due to the high class imbalance we decided to focus our</a:t>
            </a:r>
          </a:p>
          <a:p>
            <a:r>
              <a:rPr lang="en-US" sz="1200" b="0" i="0" u="none" strike="noStrike" kern="1200" baseline="0" dirty="0">
                <a:solidFill>
                  <a:schemeClr val="tx1"/>
                </a:solidFill>
                <a:latin typeface="+mn-lt"/>
                <a:ea typeface="+mn-ea"/>
                <a:cs typeface="+mn-cs"/>
              </a:rPr>
              <a:t>assessment of a particular algorithm on analyzing recall and precision statistics.</a:t>
            </a:r>
          </a:p>
          <a:p>
            <a:r>
              <a:rPr lang="en-US" sz="1200" b="0" i="0" u="none" strike="noStrike" kern="1200" baseline="0" dirty="0">
                <a:solidFill>
                  <a:schemeClr val="tx1"/>
                </a:solidFill>
                <a:latin typeface="+mn-lt"/>
                <a:ea typeface="+mn-ea"/>
                <a:cs typeface="+mn-cs"/>
              </a:rPr>
              <a:t>For different parameters </a:t>
            </a:r>
            <a:r>
              <a:rPr lang="en-US" sz="1200" b="0" i="0" u="none" strike="noStrike" kern="1200" baseline="0" dirty="0" err="1">
                <a:solidFill>
                  <a:schemeClr val="tx1"/>
                </a:solidFill>
                <a:latin typeface="+mn-lt"/>
                <a:ea typeface="+mn-ea"/>
                <a:cs typeface="+mn-cs"/>
              </a:rPr>
              <a:t>congurations</a:t>
            </a:r>
            <a:r>
              <a:rPr lang="en-US" sz="1200" b="0" i="0" u="none" strike="noStrike" kern="1200" baseline="0" dirty="0">
                <a:solidFill>
                  <a:schemeClr val="tx1"/>
                </a:solidFill>
                <a:latin typeface="+mn-lt"/>
                <a:ea typeface="+mn-ea"/>
                <a:cs typeface="+mn-cs"/>
              </a:rPr>
              <a:t> we obtained results with either high recall</a:t>
            </a:r>
          </a:p>
          <a:p>
            <a:r>
              <a:rPr lang="en-US" sz="1200" b="0" i="0" u="none" strike="noStrike" kern="1200" baseline="0" dirty="0">
                <a:solidFill>
                  <a:schemeClr val="tx1"/>
                </a:solidFill>
                <a:latin typeface="+mn-lt"/>
                <a:ea typeface="+mn-ea"/>
                <a:cs typeface="+mn-cs"/>
              </a:rPr>
              <a:t>and low precision or low recall and high precision. The former one has an obvious</a:t>
            </a:r>
          </a:p>
          <a:p>
            <a:r>
              <a:rPr lang="en-US" sz="1200" b="0" i="0" u="none" strike="noStrike" kern="1200" baseline="0" dirty="0">
                <a:solidFill>
                  <a:schemeClr val="tx1"/>
                </a:solidFill>
                <a:latin typeface="+mn-lt"/>
                <a:ea typeface="+mn-ea"/>
                <a:cs typeface="+mn-cs"/>
              </a:rPr>
              <a:t>advantage of capturing most of the frauds that were present in a dataset. On</a:t>
            </a:r>
          </a:p>
          <a:p>
            <a:r>
              <a:rPr lang="en-US" sz="1200" b="0" i="0" u="none" strike="noStrike" kern="1200" baseline="0" dirty="0">
                <a:solidFill>
                  <a:schemeClr val="tx1"/>
                </a:solidFill>
                <a:latin typeface="+mn-lt"/>
                <a:ea typeface="+mn-ea"/>
                <a:cs typeface="+mn-cs"/>
              </a:rPr>
              <a:t>the other hand, it is completely useless for a real world applications in which all</a:t>
            </a:r>
          </a:p>
          <a:p>
            <a:r>
              <a:rPr lang="en-US" sz="1200" b="0" i="0" u="none" strike="noStrike" kern="1200" baseline="0" dirty="0">
                <a:solidFill>
                  <a:schemeClr val="tx1"/>
                </a:solidFill>
                <a:latin typeface="+mn-lt"/>
                <a:ea typeface="+mn-ea"/>
                <a:cs typeface="+mn-cs"/>
              </a:rPr>
              <a:t>the alerts have to be manually analyzed by a human being.</a:t>
            </a:r>
          </a:p>
          <a:p>
            <a:r>
              <a:rPr lang="en-US" sz="1200" b="0" i="0" u="none" strike="noStrike" kern="1200" baseline="0" dirty="0">
                <a:solidFill>
                  <a:schemeClr val="tx1"/>
                </a:solidFill>
                <a:latin typeface="+mn-lt"/>
                <a:ea typeface="+mn-ea"/>
                <a:cs typeface="+mn-cs"/>
              </a:rPr>
              <a:t>As we included almost all of the fraudulent transaction and only minor sample</a:t>
            </a:r>
          </a:p>
          <a:p>
            <a:r>
              <a:rPr lang="en-US" sz="1200" b="0" i="0" u="none" strike="noStrike" kern="1200" baseline="0" dirty="0">
                <a:solidFill>
                  <a:schemeClr val="tx1"/>
                </a:solidFill>
                <a:latin typeface="+mn-lt"/>
                <a:ea typeface="+mn-ea"/>
                <a:cs typeface="+mn-cs"/>
              </a:rPr>
              <a:t>of non-fraudulent, we had distribution in which probability of a random account</a:t>
            </a:r>
          </a:p>
          <a:p>
            <a:r>
              <a:rPr lang="en-US" sz="1200" b="0" i="0" u="none" strike="noStrike" kern="1200" baseline="0" dirty="0">
                <a:solidFill>
                  <a:schemeClr val="tx1"/>
                </a:solidFill>
                <a:latin typeface="+mn-lt"/>
                <a:ea typeface="+mn-ea"/>
                <a:cs typeface="+mn-cs"/>
              </a:rPr>
              <a:t>being a fraudulent one was </a:t>
            </a:r>
            <a:r>
              <a:rPr lang="en-US" sz="1200" b="0" i="0" u="none" strike="noStrike" kern="1200" baseline="0" dirty="0" err="1">
                <a:solidFill>
                  <a:schemeClr val="tx1"/>
                </a:solidFill>
                <a:latin typeface="+mn-lt"/>
                <a:ea typeface="+mn-ea"/>
                <a:cs typeface="+mn-cs"/>
              </a:rPr>
              <a:t>signicantly</a:t>
            </a:r>
            <a:r>
              <a:rPr lang="en-US" sz="1200" b="0" i="0" u="none" strike="noStrike" kern="1200" baseline="0" dirty="0">
                <a:solidFill>
                  <a:schemeClr val="tx1"/>
                </a:solidFill>
                <a:latin typeface="+mn-lt"/>
                <a:ea typeface="+mn-ea"/>
                <a:cs typeface="+mn-cs"/>
              </a:rPr>
              <a:t> higher than in the real-world. Because of</a:t>
            </a:r>
          </a:p>
          <a:p>
            <a:r>
              <a:rPr lang="en-US" sz="1200" b="0" i="0" u="none" strike="noStrike" kern="1200" baseline="0" dirty="0">
                <a:solidFill>
                  <a:schemeClr val="tx1"/>
                </a:solidFill>
                <a:latin typeface="+mn-lt"/>
                <a:ea typeface="+mn-ea"/>
                <a:cs typeface="+mn-cs"/>
              </a:rPr>
              <a:t>that, we could not rely on precision statistic as it is vulnerable to this problem.</a:t>
            </a:r>
          </a:p>
          <a:p>
            <a:r>
              <a:rPr lang="en-US" sz="1200" b="0" i="0" u="none" strike="noStrike" kern="1200" baseline="0" dirty="0">
                <a:solidFill>
                  <a:schemeClr val="tx1"/>
                </a:solidFill>
                <a:latin typeface="+mn-lt"/>
                <a:ea typeface="+mn-ea"/>
                <a:cs typeface="+mn-cs"/>
              </a:rPr>
              <a:t>Instead of using precision as a false alarm </a:t>
            </a:r>
            <a:r>
              <a:rPr lang="en-US" sz="1200" b="0" i="0" u="none" strike="noStrike" kern="1200" baseline="0" dirty="0" err="1">
                <a:solidFill>
                  <a:schemeClr val="tx1"/>
                </a:solidFill>
                <a:latin typeface="+mn-lt"/>
                <a:ea typeface="+mn-ea"/>
                <a:cs typeface="+mn-cs"/>
              </a:rPr>
              <a:t>verication</a:t>
            </a:r>
            <a:r>
              <a:rPr lang="en-US" sz="1200" b="0" i="0" u="none" strike="noStrike" kern="1200" baseline="0" dirty="0">
                <a:solidFill>
                  <a:schemeClr val="tx1"/>
                </a:solidFill>
                <a:latin typeface="+mn-lt"/>
                <a:ea typeface="+mn-ea"/>
                <a:cs typeface="+mn-cs"/>
              </a:rPr>
              <a:t> cost estimator we decided</a:t>
            </a:r>
          </a:p>
          <a:p>
            <a:r>
              <a:rPr lang="en-US" sz="1200" b="0" i="0" u="none" strike="noStrike" kern="1200" baseline="0" dirty="0">
                <a:solidFill>
                  <a:schemeClr val="tx1"/>
                </a:solidFill>
                <a:latin typeface="+mn-lt"/>
                <a:ea typeface="+mn-ea"/>
                <a:cs typeface="+mn-cs"/>
              </a:rPr>
              <a:t>to use false positive rate. It </a:t>
            </a:r>
            <a:r>
              <a:rPr lang="en-US" sz="1200" b="0" i="0" u="none" strike="noStrike" kern="1200" baseline="0" dirty="0" err="1">
                <a:solidFill>
                  <a:schemeClr val="tx1"/>
                </a:solidFill>
                <a:latin typeface="+mn-lt"/>
                <a:ea typeface="+mn-ea"/>
                <a:cs typeface="+mn-cs"/>
              </a:rPr>
              <a:t>ts</a:t>
            </a:r>
            <a:r>
              <a:rPr lang="en-US" sz="1200" b="0" i="0" u="none" strike="noStrike" kern="1200" baseline="0" dirty="0">
                <a:solidFill>
                  <a:schemeClr val="tx1"/>
                </a:solidFill>
                <a:latin typeface="+mn-lt"/>
                <a:ea typeface="+mn-ea"/>
                <a:cs typeface="+mn-cs"/>
              </a:rPr>
              <a:t> our purpose since it does not depend on the total</a:t>
            </a:r>
          </a:p>
          <a:p>
            <a:r>
              <a:rPr lang="en-US" sz="1200" b="0" i="0" u="none" strike="noStrike" kern="1200" baseline="0" dirty="0">
                <a:solidFill>
                  <a:schemeClr val="tx1"/>
                </a:solidFill>
                <a:latin typeface="+mn-lt"/>
                <a:ea typeface="+mn-ea"/>
                <a:cs typeface="+mn-cs"/>
              </a:rPr>
              <a:t>amount of frauds in the dataset.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23</a:t>
            </a:fld>
            <a:endParaRPr lang="en-IN"/>
          </a:p>
        </p:txBody>
      </p:sp>
    </p:spTree>
    <p:extLst>
      <p:ext uri="{BB962C8B-B14F-4D97-AF65-F5344CB8AC3E}">
        <p14:creationId xmlns:p14="http://schemas.microsoft.com/office/powerpoint/2010/main" val="3837331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50FF50-2A95-4CD9-952C-B439877B8F28}" type="slidenum">
              <a:rPr lang="en-IN" smtClean="0"/>
              <a:t>24</a:t>
            </a:fld>
            <a:endParaRPr lang="en-IN"/>
          </a:p>
        </p:txBody>
      </p:sp>
    </p:spTree>
    <p:extLst>
      <p:ext uri="{BB962C8B-B14F-4D97-AF65-F5344CB8AC3E}">
        <p14:creationId xmlns:p14="http://schemas.microsoft.com/office/powerpoint/2010/main" val="191395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50FF50-2A95-4CD9-952C-B439877B8F28}" type="slidenum">
              <a:rPr lang="en-IN" smtClean="0"/>
              <a:t>25</a:t>
            </a:fld>
            <a:endParaRPr lang="en-IN"/>
          </a:p>
        </p:txBody>
      </p:sp>
    </p:spTree>
    <p:extLst>
      <p:ext uri="{BB962C8B-B14F-4D97-AF65-F5344CB8AC3E}">
        <p14:creationId xmlns:p14="http://schemas.microsoft.com/office/powerpoint/2010/main" val="285490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50FF50-2A95-4CD9-952C-B439877B8F28}" type="slidenum">
              <a:rPr lang="en-IN" smtClean="0"/>
              <a:t>26</a:t>
            </a:fld>
            <a:endParaRPr lang="en-IN"/>
          </a:p>
        </p:txBody>
      </p:sp>
    </p:spTree>
    <p:extLst>
      <p:ext uri="{BB962C8B-B14F-4D97-AF65-F5344CB8AC3E}">
        <p14:creationId xmlns:p14="http://schemas.microsoft.com/office/powerpoint/2010/main" val="2393269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50FF50-2A95-4CD9-952C-B439877B8F28}" type="slidenum">
              <a:rPr lang="en-IN" smtClean="0"/>
              <a:t>27</a:t>
            </a:fld>
            <a:endParaRPr lang="en-IN"/>
          </a:p>
        </p:txBody>
      </p:sp>
    </p:spTree>
    <p:extLst>
      <p:ext uri="{BB962C8B-B14F-4D97-AF65-F5344CB8AC3E}">
        <p14:creationId xmlns:p14="http://schemas.microsoft.com/office/powerpoint/2010/main" val="231468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Our objective was to find a prediction model that could be used as a real-world fraud detection system. Due to the high class imbalance we decided to focus our assessment of a particular algorithm on analyzing recall and precision statistics.</a:t>
            </a:r>
          </a:p>
          <a:p>
            <a:r>
              <a:rPr lang="en-US" sz="1200" b="0" i="0" u="none" strike="noStrike" kern="1200" baseline="0" dirty="0">
                <a:solidFill>
                  <a:schemeClr val="tx1"/>
                </a:solidFill>
                <a:latin typeface="+mn-lt"/>
                <a:ea typeface="+mn-ea"/>
                <a:cs typeface="+mn-cs"/>
              </a:rPr>
              <a:t>For different parameters </a:t>
            </a:r>
            <a:r>
              <a:rPr lang="en-US" sz="1200" b="0" i="0" u="none" strike="noStrike" kern="1200" baseline="0" dirty="0" err="1">
                <a:solidFill>
                  <a:schemeClr val="tx1"/>
                </a:solidFill>
                <a:latin typeface="+mn-lt"/>
                <a:ea typeface="+mn-ea"/>
                <a:cs typeface="+mn-cs"/>
              </a:rPr>
              <a:t>congurations</a:t>
            </a:r>
            <a:r>
              <a:rPr lang="en-US" sz="1200" b="0" i="0" u="none" strike="noStrike" kern="1200" baseline="0" dirty="0">
                <a:solidFill>
                  <a:schemeClr val="tx1"/>
                </a:solidFill>
                <a:latin typeface="+mn-lt"/>
                <a:ea typeface="+mn-ea"/>
                <a:cs typeface="+mn-cs"/>
              </a:rPr>
              <a:t> we obtained results with either high recall</a:t>
            </a:r>
          </a:p>
          <a:p>
            <a:r>
              <a:rPr lang="en-US" sz="1200" b="0" i="0" u="none" strike="noStrike" kern="1200" baseline="0" dirty="0">
                <a:solidFill>
                  <a:schemeClr val="tx1"/>
                </a:solidFill>
                <a:latin typeface="+mn-lt"/>
                <a:ea typeface="+mn-ea"/>
                <a:cs typeface="+mn-cs"/>
              </a:rPr>
              <a:t>and low precision or low recall and high precision. The former one has an obvious</a:t>
            </a:r>
          </a:p>
          <a:p>
            <a:r>
              <a:rPr lang="en-US" sz="1200" b="0" i="0" u="none" strike="noStrike" kern="1200" baseline="0" dirty="0">
                <a:solidFill>
                  <a:schemeClr val="tx1"/>
                </a:solidFill>
                <a:latin typeface="+mn-lt"/>
                <a:ea typeface="+mn-ea"/>
                <a:cs typeface="+mn-cs"/>
              </a:rPr>
              <a:t>advantage of capturing most of the frauds that were present in a dataset. On</a:t>
            </a:r>
          </a:p>
          <a:p>
            <a:r>
              <a:rPr lang="en-US" sz="1200" b="0" i="0" u="none" strike="noStrike" kern="1200" baseline="0" dirty="0">
                <a:solidFill>
                  <a:schemeClr val="tx1"/>
                </a:solidFill>
                <a:latin typeface="+mn-lt"/>
                <a:ea typeface="+mn-ea"/>
                <a:cs typeface="+mn-cs"/>
              </a:rPr>
              <a:t>the other hand, it is completely useless for a real world applications in which all</a:t>
            </a:r>
          </a:p>
          <a:p>
            <a:r>
              <a:rPr lang="en-US" sz="1200" b="0" i="0" u="none" strike="noStrike" kern="1200" baseline="0" dirty="0">
                <a:solidFill>
                  <a:schemeClr val="tx1"/>
                </a:solidFill>
                <a:latin typeface="+mn-lt"/>
                <a:ea typeface="+mn-ea"/>
                <a:cs typeface="+mn-cs"/>
              </a:rPr>
              <a:t>the alerts have to be manually analyzed by a human being.</a:t>
            </a:r>
          </a:p>
          <a:p>
            <a:r>
              <a:rPr lang="en-US" sz="1200" b="0" i="0" u="none" strike="noStrike" kern="1200" baseline="0" dirty="0">
                <a:solidFill>
                  <a:schemeClr val="tx1"/>
                </a:solidFill>
                <a:latin typeface="+mn-lt"/>
                <a:ea typeface="+mn-ea"/>
                <a:cs typeface="+mn-cs"/>
              </a:rPr>
              <a:t>As we included almost all of the fraudulent transaction and only minor sample</a:t>
            </a:r>
          </a:p>
          <a:p>
            <a:r>
              <a:rPr lang="en-US" sz="1200" b="0" i="0" u="none" strike="noStrike" kern="1200" baseline="0" dirty="0">
                <a:solidFill>
                  <a:schemeClr val="tx1"/>
                </a:solidFill>
                <a:latin typeface="+mn-lt"/>
                <a:ea typeface="+mn-ea"/>
                <a:cs typeface="+mn-cs"/>
              </a:rPr>
              <a:t>of non-fraudulent, we had distribution in which probability of a random account</a:t>
            </a:r>
          </a:p>
          <a:p>
            <a:r>
              <a:rPr lang="en-US" sz="1200" b="0" i="0" u="none" strike="noStrike" kern="1200" baseline="0" dirty="0">
                <a:solidFill>
                  <a:schemeClr val="tx1"/>
                </a:solidFill>
                <a:latin typeface="+mn-lt"/>
                <a:ea typeface="+mn-ea"/>
                <a:cs typeface="+mn-cs"/>
              </a:rPr>
              <a:t>being a fraudulent one was </a:t>
            </a:r>
            <a:r>
              <a:rPr lang="en-US" sz="1200" b="0" i="0" u="none" strike="noStrike" kern="1200" baseline="0" dirty="0" err="1">
                <a:solidFill>
                  <a:schemeClr val="tx1"/>
                </a:solidFill>
                <a:latin typeface="+mn-lt"/>
                <a:ea typeface="+mn-ea"/>
                <a:cs typeface="+mn-cs"/>
              </a:rPr>
              <a:t>signicantly</a:t>
            </a:r>
            <a:r>
              <a:rPr lang="en-US" sz="1200" b="0" i="0" u="none" strike="noStrike" kern="1200" baseline="0" dirty="0">
                <a:solidFill>
                  <a:schemeClr val="tx1"/>
                </a:solidFill>
                <a:latin typeface="+mn-lt"/>
                <a:ea typeface="+mn-ea"/>
                <a:cs typeface="+mn-cs"/>
              </a:rPr>
              <a:t> higher than in the real-world. Because of</a:t>
            </a:r>
          </a:p>
          <a:p>
            <a:r>
              <a:rPr lang="en-US" sz="1200" b="0" i="0" u="none" strike="noStrike" kern="1200" baseline="0" dirty="0">
                <a:solidFill>
                  <a:schemeClr val="tx1"/>
                </a:solidFill>
                <a:latin typeface="+mn-lt"/>
                <a:ea typeface="+mn-ea"/>
                <a:cs typeface="+mn-cs"/>
              </a:rPr>
              <a:t>that, we could not rely on precision statistic as it is vulnerable to this problem.</a:t>
            </a:r>
          </a:p>
          <a:p>
            <a:r>
              <a:rPr lang="en-US" sz="1200" b="0" i="0" u="none" strike="noStrike" kern="1200" baseline="0" dirty="0">
                <a:solidFill>
                  <a:schemeClr val="tx1"/>
                </a:solidFill>
                <a:latin typeface="+mn-lt"/>
                <a:ea typeface="+mn-ea"/>
                <a:cs typeface="+mn-cs"/>
              </a:rPr>
              <a:t>Instead of using precision as a false alarm </a:t>
            </a:r>
            <a:r>
              <a:rPr lang="en-US" sz="1200" b="0" i="0" u="none" strike="noStrike" kern="1200" baseline="0" dirty="0" err="1">
                <a:solidFill>
                  <a:schemeClr val="tx1"/>
                </a:solidFill>
                <a:latin typeface="+mn-lt"/>
                <a:ea typeface="+mn-ea"/>
                <a:cs typeface="+mn-cs"/>
              </a:rPr>
              <a:t>verication</a:t>
            </a:r>
            <a:r>
              <a:rPr lang="en-US" sz="1200" b="0" i="0" u="none" strike="noStrike" kern="1200" baseline="0" dirty="0">
                <a:solidFill>
                  <a:schemeClr val="tx1"/>
                </a:solidFill>
                <a:latin typeface="+mn-lt"/>
                <a:ea typeface="+mn-ea"/>
                <a:cs typeface="+mn-cs"/>
              </a:rPr>
              <a:t> cost estimator we decided</a:t>
            </a:r>
          </a:p>
          <a:p>
            <a:r>
              <a:rPr lang="en-US" sz="1200" b="0" i="0" u="none" strike="noStrike" kern="1200" baseline="0" dirty="0">
                <a:solidFill>
                  <a:schemeClr val="tx1"/>
                </a:solidFill>
                <a:latin typeface="+mn-lt"/>
                <a:ea typeface="+mn-ea"/>
                <a:cs typeface="+mn-cs"/>
              </a:rPr>
              <a:t>to use false positive rate. It </a:t>
            </a:r>
            <a:r>
              <a:rPr lang="en-US" sz="1200" b="0" i="0" u="none" strike="noStrike" kern="1200" baseline="0" dirty="0" err="1">
                <a:solidFill>
                  <a:schemeClr val="tx1"/>
                </a:solidFill>
                <a:latin typeface="+mn-lt"/>
                <a:ea typeface="+mn-ea"/>
                <a:cs typeface="+mn-cs"/>
              </a:rPr>
              <a:t>ts</a:t>
            </a:r>
            <a:r>
              <a:rPr lang="en-US" sz="1200" b="0" i="0" u="none" strike="noStrike" kern="1200" baseline="0" dirty="0">
                <a:solidFill>
                  <a:schemeClr val="tx1"/>
                </a:solidFill>
                <a:latin typeface="+mn-lt"/>
                <a:ea typeface="+mn-ea"/>
                <a:cs typeface="+mn-cs"/>
              </a:rPr>
              <a:t> our purpose since it does not depend on the total</a:t>
            </a:r>
          </a:p>
          <a:p>
            <a:r>
              <a:rPr lang="en-US" sz="1200" b="0" i="0" u="none" strike="noStrike" kern="1200" baseline="0" dirty="0">
                <a:solidFill>
                  <a:schemeClr val="tx1"/>
                </a:solidFill>
                <a:latin typeface="+mn-lt"/>
                <a:ea typeface="+mn-ea"/>
                <a:cs typeface="+mn-cs"/>
              </a:rPr>
              <a:t>amount of frauds in the dataset.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11</a:t>
            </a:fld>
            <a:endParaRPr lang="en-IN"/>
          </a:p>
        </p:txBody>
      </p:sp>
    </p:spTree>
    <p:extLst>
      <p:ext uri="{BB962C8B-B14F-4D97-AF65-F5344CB8AC3E}">
        <p14:creationId xmlns:p14="http://schemas.microsoft.com/office/powerpoint/2010/main" val="281648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Behavior and Location Analysis (BLA) is </a:t>
            </a:r>
            <a:r>
              <a:rPr lang="en-US" sz="1200" kern="1200" dirty="0">
                <a:solidFill>
                  <a:schemeClr val="tx1"/>
                </a:solidFill>
                <a:effectLst/>
                <a:latin typeface="+mn-lt"/>
                <a:ea typeface="+mn-ea"/>
                <a:cs typeface="+mn-cs"/>
              </a:rPr>
              <a:t>based upon the geographical areas that the customers live in so as to understand the spending pattern of that locality more closely and clustering their behavior. When a new card is issued, there is no previous data about that customer. So an average case can be taken for that user in his initial transactions, depending on what category he belongs to. if any unusual pattern is detected, the system requires re-verification. System will block the user after 3 invalid attempts. User spending patterns and geographical location is used to verify the identity In this BLA technique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Behavioral patters like shopping imported items, average payment, frequency of payments in a day or over a month</a:t>
            </a:r>
          </a:p>
          <a:p>
            <a:r>
              <a:rPr lang="en-US" sz="1200" b="1" kern="1200" dirty="0">
                <a:solidFill>
                  <a:schemeClr val="tx1"/>
                </a:solidFill>
                <a:effectLst/>
                <a:latin typeface="+mn-lt"/>
                <a:ea typeface="+mn-ea"/>
                <a:cs typeface="+mn-cs"/>
              </a:rPr>
              <a:t>Tokenization</a:t>
            </a:r>
            <a:r>
              <a:rPr lang="en-US" sz="1200" kern="1200" dirty="0">
                <a:solidFill>
                  <a:schemeClr val="tx1"/>
                </a:solidFill>
                <a:effectLst/>
                <a:latin typeface="+mn-lt"/>
                <a:ea typeface="+mn-ea"/>
                <a:cs typeface="+mn-cs"/>
              </a:rPr>
              <a:t> is a process by which a 16-digit card number gets replaced by a digital identifier known as a ‘token’. This Is a very well know and established technique used in stake based cryptocurrencies like </a:t>
            </a:r>
            <a:r>
              <a:rPr lang="en-US" sz="1200" kern="1200" dirty="0" err="1">
                <a:solidFill>
                  <a:schemeClr val="tx1"/>
                </a:solidFill>
                <a:effectLst/>
                <a:latin typeface="+mn-lt"/>
                <a:ea typeface="+mn-ea"/>
                <a:cs typeface="+mn-cs"/>
              </a:rPr>
              <a:t>etherium</a:t>
            </a:r>
            <a:r>
              <a:rPr lang="en-US" sz="1200" kern="1200" dirty="0">
                <a:solidFill>
                  <a:schemeClr val="tx1"/>
                </a:solidFill>
                <a:effectLst/>
                <a:latin typeface="+mn-lt"/>
                <a:ea typeface="+mn-ea"/>
                <a:cs typeface="+mn-cs"/>
              </a:rPr>
              <a:t> we have just borrowed the idea and implemented it here. Credit card tokenization helps e-commerce websites improve security, as it eliminates the need for storing credit card data, and reduces security breaches.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helps when the ecommerce website's data is under breach.</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case of ecommerce breach, there is a huge loss of security of the accounts.</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B6B60371-1D02-4964-BACA-C3CBF74B6A57}" type="slidenum">
              <a:rPr lang="en-IN" smtClean="0"/>
              <a:t>13</a:t>
            </a:fld>
            <a:endParaRPr lang="en-IN"/>
          </a:p>
        </p:txBody>
      </p:sp>
    </p:spTree>
    <p:extLst>
      <p:ext uri="{BB962C8B-B14F-4D97-AF65-F5344CB8AC3E}">
        <p14:creationId xmlns:p14="http://schemas.microsoft.com/office/powerpoint/2010/main" val="112019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14</a:t>
            </a:fld>
            <a:endParaRPr lang="en-IN"/>
          </a:p>
        </p:txBody>
      </p:sp>
    </p:spTree>
    <p:extLst>
      <p:ext uri="{BB962C8B-B14F-4D97-AF65-F5344CB8AC3E}">
        <p14:creationId xmlns:p14="http://schemas.microsoft.com/office/powerpoint/2010/main" val="423157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15</a:t>
            </a:fld>
            <a:endParaRPr lang="en-IN"/>
          </a:p>
        </p:txBody>
      </p:sp>
    </p:spTree>
    <p:extLst>
      <p:ext uri="{BB962C8B-B14F-4D97-AF65-F5344CB8AC3E}">
        <p14:creationId xmlns:p14="http://schemas.microsoft.com/office/powerpoint/2010/main" val="127832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6B60371-1D02-4964-BACA-C3CBF74B6A57}" type="slidenum">
              <a:rPr lang="en-IN" smtClean="0"/>
              <a:t>16</a:t>
            </a:fld>
            <a:endParaRPr lang="en-IN"/>
          </a:p>
        </p:txBody>
      </p:sp>
    </p:spTree>
    <p:extLst>
      <p:ext uri="{BB962C8B-B14F-4D97-AF65-F5344CB8AC3E}">
        <p14:creationId xmlns:p14="http://schemas.microsoft.com/office/powerpoint/2010/main" val="5387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250FF50-2A95-4CD9-952C-B439877B8F28}" type="slidenum">
              <a:rPr lang="en-IN" smtClean="0"/>
              <a:t>17</a:t>
            </a:fld>
            <a:endParaRPr lang="en-IN"/>
          </a:p>
        </p:txBody>
      </p:sp>
    </p:spTree>
    <p:extLst>
      <p:ext uri="{BB962C8B-B14F-4D97-AF65-F5344CB8AC3E}">
        <p14:creationId xmlns:p14="http://schemas.microsoft.com/office/powerpoint/2010/main" val="468520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Anomaly detection is a technique used to identify unusual patterns that do not conform to expected behavior, called outliers. It has many applications in business, from intrusion detection (identifying strange patterns in network traffic that could signal a hack) to system health monitoring (spotting a malignant tumor in an MRI scan), and from fraud detection in credit card transactions to fault detection in operating environments.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data mining, anomaly detection (also outlier detection) is the identification of rare items, events or observations which raise suspicions by differing significantly from the majority of the data. Anomalies can be broadly categorized as:</a:t>
            </a:r>
          </a:p>
          <a:p>
            <a:r>
              <a:rPr lang="en-US" sz="1200" b="1" i="1" kern="1200" dirty="0">
                <a:solidFill>
                  <a:schemeClr val="tx1"/>
                </a:solidFill>
                <a:effectLst/>
                <a:latin typeface="+mn-lt"/>
                <a:ea typeface="+mn-ea"/>
                <a:cs typeface="+mn-cs"/>
              </a:rPr>
              <a:t>Point anomalies:</a:t>
            </a:r>
            <a:r>
              <a:rPr lang="en-US" sz="1200" b="0" i="0" kern="1200" dirty="0">
                <a:solidFill>
                  <a:schemeClr val="tx1"/>
                </a:solidFill>
                <a:effectLst/>
                <a:latin typeface="+mn-lt"/>
                <a:ea typeface="+mn-ea"/>
                <a:cs typeface="+mn-cs"/>
              </a:rPr>
              <a:t> A single instance of data is anomalous if it's too far off from the rest. Business use case: Detecting credit card fraud based on "amount spent."</a:t>
            </a:r>
          </a:p>
          <a:p>
            <a:r>
              <a:rPr lang="en-US" sz="1200" b="1" i="1" kern="1200" dirty="0">
                <a:solidFill>
                  <a:schemeClr val="tx1"/>
                </a:solidFill>
                <a:effectLst/>
                <a:latin typeface="+mn-lt"/>
                <a:ea typeface="+mn-ea"/>
                <a:cs typeface="+mn-cs"/>
              </a:rPr>
              <a:t>Contextual anomalies:</a:t>
            </a:r>
            <a:r>
              <a:rPr lang="en-US" sz="1200" b="0" i="0" kern="1200" dirty="0">
                <a:solidFill>
                  <a:schemeClr val="tx1"/>
                </a:solidFill>
                <a:effectLst/>
                <a:latin typeface="+mn-lt"/>
                <a:ea typeface="+mn-ea"/>
                <a:cs typeface="+mn-cs"/>
              </a:rPr>
              <a:t> The abnormality is context specific. This type of anomaly is common in time-series data. Business use case: Spending $100 on food every day during the holiday season is normal, but may be odd otherwise.</a:t>
            </a:r>
          </a:p>
          <a:p>
            <a:r>
              <a:rPr lang="en-US" sz="1200" b="1" i="1" kern="1200" dirty="0">
                <a:solidFill>
                  <a:schemeClr val="tx1"/>
                </a:solidFill>
                <a:effectLst/>
                <a:latin typeface="+mn-lt"/>
                <a:ea typeface="+mn-ea"/>
                <a:cs typeface="+mn-cs"/>
              </a:rPr>
              <a:t>Collective anomalies:</a:t>
            </a:r>
            <a:r>
              <a:rPr lang="en-US" sz="1200" b="0" i="0" kern="1200" dirty="0">
                <a:solidFill>
                  <a:schemeClr val="tx1"/>
                </a:solidFill>
                <a:effectLst/>
                <a:latin typeface="+mn-lt"/>
                <a:ea typeface="+mn-ea"/>
                <a:cs typeface="+mn-cs"/>
              </a:rPr>
              <a:t> A set of data instances collectively helps in detecting anomalies. Business use case: Someone is trying to copy data form a remote machine to a local host unexpectedly, an anomaly that would be flagged as a potential cyber attack.</a:t>
            </a:r>
          </a:p>
          <a:p>
            <a:r>
              <a:rPr lang="en-US" sz="1200" b="0" i="0" kern="1200" dirty="0">
                <a:solidFill>
                  <a:schemeClr val="tx1"/>
                </a:solidFill>
                <a:effectLst/>
                <a:latin typeface="+mn-lt"/>
                <a:ea typeface="+mn-ea"/>
                <a:cs typeface="+mn-cs"/>
              </a:rPr>
              <a:t>Anomaly detection is similar to — but not entirely the same as — noise removal and novelty detection.</a:t>
            </a:r>
          </a:p>
          <a:p>
            <a:r>
              <a:rPr lang="en-US" sz="1200" b="1" i="1" kern="1200" dirty="0">
                <a:solidFill>
                  <a:schemeClr val="tx1"/>
                </a:solidFill>
                <a:effectLst/>
                <a:latin typeface="+mn-lt"/>
                <a:ea typeface="+mn-ea"/>
                <a:cs typeface="+mn-cs"/>
              </a:rPr>
              <a:t>Novelty detection</a:t>
            </a:r>
            <a:r>
              <a:rPr lang="en-US" sz="1200" b="0" i="0" kern="1200" dirty="0">
                <a:solidFill>
                  <a:schemeClr val="tx1"/>
                </a:solidFill>
                <a:effectLst/>
                <a:latin typeface="+mn-lt"/>
                <a:ea typeface="+mn-ea"/>
                <a:cs typeface="+mn-cs"/>
              </a:rPr>
              <a:t> is concerned with identifying an unobserved pattern in new observations not included in training data like a sudden interest in a new channel on YouTube during Christmas, for instance.</a:t>
            </a:r>
          </a:p>
          <a:p>
            <a:r>
              <a:rPr lang="en-US" sz="1200" b="1" i="1" kern="1200" dirty="0">
                <a:solidFill>
                  <a:schemeClr val="tx1"/>
                </a:solidFill>
                <a:effectLst/>
                <a:latin typeface="+mn-lt"/>
                <a:ea typeface="+mn-ea"/>
                <a:cs typeface="+mn-cs"/>
              </a:rPr>
              <a:t>Noise removal (NR)</a:t>
            </a:r>
            <a:r>
              <a:rPr lang="en-US" sz="1200" b="0" i="0" kern="1200" dirty="0">
                <a:solidFill>
                  <a:schemeClr val="tx1"/>
                </a:solidFill>
                <a:effectLst/>
                <a:latin typeface="+mn-lt"/>
                <a:ea typeface="+mn-ea"/>
                <a:cs typeface="+mn-cs"/>
              </a:rPr>
              <a:t> is the process of removing noise from an otherwise meaningful signal.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Observations :</a:t>
            </a:r>
          </a:p>
          <a:p>
            <a:r>
              <a:rPr lang="en-US" sz="1200" b="0" i="0" kern="1200" dirty="0">
                <a:solidFill>
                  <a:schemeClr val="tx1"/>
                </a:solidFill>
                <a:effectLst/>
                <a:latin typeface="+mn-lt"/>
                <a:ea typeface="+mn-ea"/>
                <a:cs typeface="+mn-cs"/>
              </a:rPr>
              <a:t>Isolation Forest detected 73 errors versus Local Outlier Factor detecting 97 errors vs. SVM detecting 8516 errors</a:t>
            </a:r>
          </a:p>
          <a:p>
            <a:r>
              <a:rPr lang="en-US" sz="1200" b="0" i="0" kern="1200" dirty="0">
                <a:solidFill>
                  <a:schemeClr val="tx1"/>
                </a:solidFill>
                <a:effectLst/>
                <a:latin typeface="+mn-lt"/>
                <a:ea typeface="+mn-ea"/>
                <a:cs typeface="+mn-cs"/>
              </a:rPr>
              <a:t>Isolation Forest has a 99.74% more accurate than LOF of 99.65% and SVM of 70.09</a:t>
            </a:r>
          </a:p>
          <a:p>
            <a:r>
              <a:rPr lang="en-US" sz="1200" b="0" i="0" kern="1200" dirty="0">
                <a:solidFill>
                  <a:schemeClr val="tx1"/>
                </a:solidFill>
                <a:effectLst/>
                <a:latin typeface="+mn-lt"/>
                <a:ea typeface="+mn-ea"/>
                <a:cs typeface="+mn-cs"/>
              </a:rPr>
              <a:t>When comparing error precision &amp; recall for 3 models , the Isolation Forest performed much better than the LOF as we can see that the detection of fraud cases is around 27 % versus LOF detection rate of just 2 % and SVM of 0%.</a:t>
            </a:r>
          </a:p>
          <a:p>
            <a:r>
              <a:rPr lang="en-US" sz="1200" b="0" i="0" kern="1200" dirty="0">
                <a:solidFill>
                  <a:schemeClr val="tx1"/>
                </a:solidFill>
                <a:effectLst/>
                <a:latin typeface="+mn-lt"/>
                <a:ea typeface="+mn-ea"/>
                <a:cs typeface="+mn-cs"/>
              </a:rPr>
              <a:t>So overall Isolation Forest Method performed much better in determining the fraud cases which is around 30%.</a:t>
            </a:r>
          </a:p>
          <a:p>
            <a:r>
              <a:rPr lang="en-US" sz="1200" b="0" i="0" kern="1200" dirty="0">
                <a:solidFill>
                  <a:schemeClr val="tx1"/>
                </a:solidFill>
                <a:effectLst/>
                <a:latin typeface="+mn-lt"/>
                <a:ea typeface="+mn-ea"/>
                <a:cs typeface="+mn-cs"/>
              </a:rPr>
              <a:t>We can also improve on this accuracy by increasing the sample size or use deep learning algorithms however at the cost of computational </a:t>
            </a:r>
            <a:r>
              <a:rPr lang="en-US" sz="1200" b="0" i="0" kern="1200" dirty="0" err="1">
                <a:solidFill>
                  <a:schemeClr val="tx1"/>
                </a:solidFill>
                <a:effectLst/>
                <a:latin typeface="+mn-lt"/>
                <a:ea typeface="+mn-ea"/>
                <a:cs typeface="+mn-cs"/>
              </a:rPr>
              <a:t>expense.We</a:t>
            </a:r>
            <a:r>
              <a:rPr lang="en-US" sz="1200" b="0" i="0" kern="1200" dirty="0">
                <a:solidFill>
                  <a:schemeClr val="tx1"/>
                </a:solidFill>
                <a:effectLst/>
                <a:latin typeface="+mn-lt"/>
                <a:ea typeface="+mn-ea"/>
                <a:cs typeface="+mn-cs"/>
              </a:rPr>
              <a:t> can also use complex anomaly detection models to get better accuracy in determining more fraudulent cases</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B6B60371-1D02-4964-BACA-C3CBF74B6A57}" type="slidenum">
              <a:rPr lang="en-IN" smtClean="0"/>
              <a:t>18</a:t>
            </a:fld>
            <a:endParaRPr lang="en-IN"/>
          </a:p>
        </p:txBody>
      </p:sp>
    </p:spTree>
    <p:extLst>
      <p:ext uri="{BB962C8B-B14F-4D97-AF65-F5344CB8AC3E}">
        <p14:creationId xmlns:p14="http://schemas.microsoft.com/office/powerpoint/2010/main" val="2710946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Anomaly detection is a technique used to identify unusual patterns that do not conform to expected behavior, called outliers. It has many applications in business, from intrusion detection (identifying strange patterns in network traffic that could signal a hack) to system health monitoring (spotting a malignant tumor in an MRI scan), and from fraud detection in credit card transactions to fault detection in operating environments.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data mining, anomaly detection (also outlier detection) is the identification of rare items, events or observations which raise suspicions by differing significantly from the majority of the data. Anomalies can be broadly categorized as:</a:t>
            </a:r>
          </a:p>
          <a:p>
            <a:r>
              <a:rPr lang="en-US" sz="1200" b="1" i="1" kern="1200" dirty="0">
                <a:solidFill>
                  <a:schemeClr val="tx1"/>
                </a:solidFill>
                <a:effectLst/>
                <a:latin typeface="+mn-lt"/>
                <a:ea typeface="+mn-ea"/>
                <a:cs typeface="+mn-cs"/>
              </a:rPr>
              <a:t>Point anomalies:</a:t>
            </a:r>
            <a:r>
              <a:rPr lang="en-US" sz="1200" b="0" i="0" kern="1200" dirty="0">
                <a:solidFill>
                  <a:schemeClr val="tx1"/>
                </a:solidFill>
                <a:effectLst/>
                <a:latin typeface="+mn-lt"/>
                <a:ea typeface="+mn-ea"/>
                <a:cs typeface="+mn-cs"/>
              </a:rPr>
              <a:t> A single instance of data is anomalous if it's too far off from the rest. Business use case: Detecting credit card fraud based on "amount spent."</a:t>
            </a:r>
          </a:p>
          <a:p>
            <a:r>
              <a:rPr lang="en-US" sz="1200" b="1" i="1" kern="1200" dirty="0">
                <a:solidFill>
                  <a:schemeClr val="tx1"/>
                </a:solidFill>
                <a:effectLst/>
                <a:latin typeface="+mn-lt"/>
                <a:ea typeface="+mn-ea"/>
                <a:cs typeface="+mn-cs"/>
              </a:rPr>
              <a:t>Contextual anomalies:</a:t>
            </a:r>
            <a:r>
              <a:rPr lang="en-US" sz="1200" b="0" i="0" kern="1200" dirty="0">
                <a:solidFill>
                  <a:schemeClr val="tx1"/>
                </a:solidFill>
                <a:effectLst/>
                <a:latin typeface="+mn-lt"/>
                <a:ea typeface="+mn-ea"/>
                <a:cs typeface="+mn-cs"/>
              </a:rPr>
              <a:t> The abnormality is context specific. This type of anomaly is common in time-series data. Business use case: Spending $100 on food every day during the holiday season is normal, but may be odd otherwise.</a:t>
            </a:r>
          </a:p>
          <a:p>
            <a:r>
              <a:rPr lang="en-US" sz="1200" b="1" i="1" kern="1200" dirty="0">
                <a:solidFill>
                  <a:schemeClr val="tx1"/>
                </a:solidFill>
                <a:effectLst/>
                <a:latin typeface="+mn-lt"/>
                <a:ea typeface="+mn-ea"/>
                <a:cs typeface="+mn-cs"/>
              </a:rPr>
              <a:t>Collective anomalies:</a:t>
            </a:r>
            <a:r>
              <a:rPr lang="en-US" sz="1200" b="0" i="0" kern="1200" dirty="0">
                <a:solidFill>
                  <a:schemeClr val="tx1"/>
                </a:solidFill>
                <a:effectLst/>
                <a:latin typeface="+mn-lt"/>
                <a:ea typeface="+mn-ea"/>
                <a:cs typeface="+mn-cs"/>
              </a:rPr>
              <a:t> A set of data instances collectively helps in detecting anomalies. Business use case: Someone is trying to copy data form a remote machine to a local host unexpectedly, an anomaly that would be flagged as a potential cyber attack.</a:t>
            </a:r>
          </a:p>
          <a:p>
            <a:r>
              <a:rPr lang="en-US" sz="1200" b="0" i="0" kern="1200" dirty="0">
                <a:solidFill>
                  <a:schemeClr val="tx1"/>
                </a:solidFill>
                <a:effectLst/>
                <a:latin typeface="+mn-lt"/>
                <a:ea typeface="+mn-ea"/>
                <a:cs typeface="+mn-cs"/>
              </a:rPr>
              <a:t>Anomaly detection is similar to — but not entirely the same as — noise removal and novelty detection.</a:t>
            </a:r>
          </a:p>
          <a:p>
            <a:r>
              <a:rPr lang="en-US" sz="1200" b="1" i="1" kern="1200" dirty="0">
                <a:solidFill>
                  <a:schemeClr val="tx1"/>
                </a:solidFill>
                <a:effectLst/>
                <a:latin typeface="+mn-lt"/>
                <a:ea typeface="+mn-ea"/>
                <a:cs typeface="+mn-cs"/>
              </a:rPr>
              <a:t>Novelty detection</a:t>
            </a:r>
            <a:r>
              <a:rPr lang="en-US" sz="1200" b="0" i="0" kern="1200" dirty="0">
                <a:solidFill>
                  <a:schemeClr val="tx1"/>
                </a:solidFill>
                <a:effectLst/>
                <a:latin typeface="+mn-lt"/>
                <a:ea typeface="+mn-ea"/>
                <a:cs typeface="+mn-cs"/>
              </a:rPr>
              <a:t> is concerned with identifying an unobserved pattern in new observations not included in training data like a sudden interest in a new channel on YouTube during Christmas, for instance.</a:t>
            </a:r>
          </a:p>
          <a:p>
            <a:r>
              <a:rPr lang="en-US" sz="1200" b="1" i="1" kern="1200" dirty="0">
                <a:solidFill>
                  <a:schemeClr val="tx1"/>
                </a:solidFill>
                <a:effectLst/>
                <a:latin typeface="+mn-lt"/>
                <a:ea typeface="+mn-ea"/>
                <a:cs typeface="+mn-cs"/>
              </a:rPr>
              <a:t>Noise removal (NR)</a:t>
            </a:r>
            <a:r>
              <a:rPr lang="en-US" sz="1200" b="0" i="0" kern="1200" dirty="0">
                <a:solidFill>
                  <a:schemeClr val="tx1"/>
                </a:solidFill>
                <a:effectLst/>
                <a:latin typeface="+mn-lt"/>
                <a:ea typeface="+mn-ea"/>
                <a:cs typeface="+mn-cs"/>
              </a:rPr>
              <a:t> is the process of removing noise from an otherwise meaningful signal.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Observations :</a:t>
            </a:r>
          </a:p>
          <a:p>
            <a:r>
              <a:rPr lang="en-US" sz="1200" b="0" i="0" kern="1200" dirty="0">
                <a:solidFill>
                  <a:schemeClr val="tx1"/>
                </a:solidFill>
                <a:effectLst/>
                <a:latin typeface="+mn-lt"/>
                <a:ea typeface="+mn-ea"/>
                <a:cs typeface="+mn-cs"/>
              </a:rPr>
              <a:t>Isolation Forest detected 73 errors versus Local Outlier Factor detecting 97 errors vs. SVM detecting 8516 errors</a:t>
            </a:r>
          </a:p>
          <a:p>
            <a:r>
              <a:rPr lang="en-US" sz="1200" b="0" i="0" kern="1200" dirty="0">
                <a:solidFill>
                  <a:schemeClr val="tx1"/>
                </a:solidFill>
                <a:effectLst/>
                <a:latin typeface="+mn-lt"/>
                <a:ea typeface="+mn-ea"/>
                <a:cs typeface="+mn-cs"/>
              </a:rPr>
              <a:t>Isolation Forest has a 99.74% more accurate than LOF of 99.65% and SVM of 70.09</a:t>
            </a:r>
          </a:p>
          <a:p>
            <a:r>
              <a:rPr lang="en-US" sz="1200" b="0" i="0" kern="1200" dirty="0">
                <a:solidFill>
                  <a:schemeClr val="tx1"/>
                </a:solidFill>
                <a:effectLst/>
                <a:latin typeface="+mn-lt"/>
                <a:ea typeface="+mn-ea"/>
                <a:cs typeface="+mn-cs"/>
              </a:rPr>
              <a:t>When comparing error precision &amp; recall for 3 models , the Isolation Forest performed much better than the LOF as we can see that the detection of fraud cases is around 27 % versus LOF detection rate of just 2 % and SVM of 0%.</a:t>
            </a:r>
          </a:p>
          <a:p>
            <a:r>
              <a:rPr lang="en-US" sz="1200" b="0" i="0" kern="1200" dirty="0">
                <a:solidFill>
                  <a:schemeClr val="tx1"/>
                </a:solidFill>
                <a:effectLst/>
                <a:latin typeface="+mn-lt"/>
                <a:ea typeface="+mn-ea"/>
                <a:cs typeface="+mn-cs"/>
              </a:rPr>
              <a:t>So overall Isolation Forest Method performed much better in determining the fraud cases which is around 30%.</a:t>
            </a:r>
          </a:p>
          <a:p>
            <a:r>
              <a:rPr lang="en-US" sz="1200" b="0" i="0" kern="1200" dirty="0">
                <a:solidFill>
                  <a:schemeClr val="tx1"/>
                </a:solidFill>
                <a:effectLst/>
                <a:latin typeface="+mn-lt"/>
                <a:ea typeface="+mn-ea"/>
                <a:cs typeface="+mn-cs"/>
              </a:rPr>
              <a:t>We can also improve on this accuracy by increasing the sample size or use deep learning algorithms however at the cost of computational </a:t>
            </a:r>
            <a:r>
              <a:rPr lang="en-US" sz="1200" b="0" i="0" kern="1200" dirty="0" err="1">
                <a:solidFill>
                  <a:schemeClr val="tx1"/>
                </a:solidFill>
                <a:effectLst/>
                <a:latin typeface="+mn-lt"/>
                <a:ea typeface="+mn-ea"/>
                <a:cs typeface="+mn-cs"/>
              </a:rPr>
              <a:t>expense.We</a:t>
            </a:r>
            <a:r>
              <a:rPr lang="en-US" sz="1200" b="0" i="0" kern="1200" dirty="0">
                <a:solidFill>
                  <a:schemeClr val="tx1"/>
                </a:solidFill>
                <a:effectLst/>
                <a:latin typeface="+mn-lt"/>
                <a:ea typeface="+mn-ea"/>
                <a:cs typeface="+mn-cs"/>
              </a:rPr>
              <a:t> can also use complex anomaly detection models to get better accuracy in determining more fraudulent cases</a:t>
            </a:r>
          </a:p>
          <a:p>
            <a:endParaRPr lang="en-US"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B6B60371-1D02-4964-BACA-C3CBF74B6A57}" type="slidenum">
              <a:rPr lang="en-IN" smtClean="0"/>
              <a:t>19</a:t>
            </a:fld>
            <a:endParaRPr lang="en-IN"/>
          </a:p>
        </p:txBody>
      </p:sp>
    </p:spTree>
    <p:extLst>
      <p:ext uri="{BB962C8B-B14F-4D97-AF65-F5344CB8AC3E}">
        <p14:creationId xmlns:p14="http://schemas.microsoft.com/office/powerpoint/2010/main" val="1902203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139E-1FC1-44EC-8729-C8F1488976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AD1E4D-A041-4526-B40F-2ED026BFF3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B3E575-E536-4183-8A23-F0E25D6C45A2}"/>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3B71DA6A-164B-4436-840D-069F2EB189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C9270-468E-420A-A9D2-B1857DDBD0AD}"/>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591253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1B43C-536E-4D00-A2C9-EE370AFE30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083A3E-10E2-4015-A65B-F45F78454B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23DB15-C962-494C-9456-AE377F12C100}"/>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9AE8A1AF-252F-4DDC-972E-FF7F151A30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CCF9F6-0111-4965-9D5A-ED21BBD5A59E}"/>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3076556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F12C7-9DBF-406C-BA7C-3E164DDAD4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7566A3-4EB9-4E5C-A23E-51058F2423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D039FE-80D2-4DA3-B7DC-8B08109F0378}"/>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4094B462-B754-43D0-8758-21099855A0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268DF4-224E-49D5-950F-4413DDE81CF3}"/>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66051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6" name="Заголовок 1"/>
          <p:cNvSpPr>
            <a:spLocks noGrp="1"/>
          </p:cNvSpPr>
          <p:nvPr>
            <p:ph type="title" hasCustomPrompt="1"/>
          </p:nvPr>
        </p:nvSpPr>
        <p:spPr>
          <a:xfrm>
            <a:off x="776196" y="477014"/>
            <a:ext cx="10711612" cy="555138"/>
          </a:xfrm>
          <a:prstGeom prst="rect">
            <a:avLst/>
          </a:prstGeom>
        </p:spPr>
        <p:txBody>
          <a:bodyPr>
            <a:noAutofit/>
          </a:bodyPr>
          <a:lstStyle>
            <a:lvl1pPr marL="0" marR="0" indent="0" algn="r" defTabSz="1219017" rtl="0" eaLnBrk="1" fontAlgn="auto" latinLnBrk="0" hangingPunct="1">
              <a:lnSpc>
                <a:spcPct val="100000"/>
              </a:lnSpc>
              <a:spcBef>
                <a:spcPct val="0"/>
              </a:spcBef>
              <a:spcAft>
                <a:spcPts val="0"/>
              </a:spcAft>
              <a:buClrTx/>
              <a:buSzTx/>
              <a:buFontTx/>
              <a:buNone/>
              <a:tabLst>
                <a:tab pos="1820498" algn="l"/>
              </a:tabLst>
              <a:defRPr sz="3599" b="1" i="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GRAPHIC SLIDE</a:t>
            </a:r>
            <a:endParaRPr lang="ru-RU" dirty="0"/>
          </a:p>
        </p:txBody>
      </p:sp>
      <p:sp>
        <p:nvSpPr>
          <p:cNvPr id="9" name="Текст 3"/>
          <p:cNvSpPr>
            <a:spLocks noGrp="1"/>
          </p:cNvSpPr>
          <p:nvPr>
            <p:ph type="body" sz="quarter" idx="12" hasCustomPrompt="1"/>
          </p:nvPr>
        </p:nvSpPr>
        <p:spPr>
          <a:xfrm>
            <a:off x="773158" y="3428603"/>
            <a:ext cx="5998057" cy="2411989"/>
          </a:xfrm>
          <a:prstGeom prst="rect">
            <a:avLst/>
          </a:prstGeom>
        </p:spPr>
        <p:txBody>
          <a:bodyPr numCol="1" spcCol="1080000"/>
          <a:lstStyle>
            <a:lvl1pPr algn="r">
              <a:lnSpc>
                <a:spcPct val="130000"/>
              </a:lnSpc>
              <a:defRPr lang="en-US" sz="1200" b="0" i="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10" name="Текст 3"/>
          <p:cNvSpPr>
            <a:spLocks noGrp="1"/>
          </p:cNvSpPr>
          <p:nvPr>
            <p:ph type="body" sz="quarter" idx="26" hasCustomPrompt="1"/>
          </p:nvPr>
        </p:nvSpPr>
        <p:spPr>
          <a:xfrm>
            <a:off x="4096348" y="1737008"/>
            <a:ext cx="2677968" cy="1485562"/>
          </a:xfrm>
          <a:prstGeom prst="rect">
            <a:avLst/>
          </a:prstGeom>
        </p:spPr>
        <p:txBody>
          <a:bodyPr numCol="1" spcCol="1080000"/>
          <a:lstStyle>
            <a:lvl1pPr algn="r">
              <a:lnSpc>
                <a:spcPct val="130000"/>
              </a:lnSpc>
              <a:defRPr lang="en-US" sz="1200" b="0" i="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12" name="Рисунок 11"/>
          <p:cNvSpPr>
            <a:spLocks noGrp="1"/>
          </p:cNvSpPr>
          <p:nvPr>
            <p:ph type="pic" sz="quarter" idx="27"/>
          </p:nvPr>
        </p:nvSpPr>
        <p:spPr>
          <a:xfrm>
            <a:off x="7371771" y="1471079"/>
            <a:ext cx="4820230" cy="5386921"/>
          </a:xfrm>
          <a:custGeom>
            <a:avLst/>
            <a:gdLst>
              <a:gd name="connsiteX0" fmla="*/ 9113619 w 9641087"/>
              <a:gd name="connsiteY0" fmla="*/ 742 h 10775089"/>
              <a:gd name="connsiteX1" fmla="*/ 9554283 w 9641087"/>
              <a:gd name="connsiteY1" fmla="*/ 21544 h 10775089"/>
              <a:gd name="connsiteX2" fmla="*/ 9641085 w 9641087"/>
              <a:gd name="connsiteY2" fmla="*/ 34670 h 10775089"/>
              <a:gd name="connsiteX3" fmla="*/ 9641087 w 9641087"/>
              <a:gd name="connsiteY3" fmla="*/ 10775089 h 10775089"/>
              <a:gd name="connsiteX4" fmla="*/ 1879949 w 9641087"/>
              <a:gd name="connsiteY4" fmla="*/ 10775089 h 10775089"/>
              <a:gd name="connsiteX5" fmla="*/ 428604 w 9641087"/>
              <a:gd name="connsiteY5" fmla="*/ 8261286 h 10775089"/>
              <a:gd name="connsiteX6" fmla="*/ 464463 w 9641087"/>
              <a:gd name="connsiteY6" fmla="*/ 4994335 h 10775089"/>
              <a:gd name="connsiteX7" fmla="*/ 2419501 w 9641087"/>
              <a:gd name="connsiteY7" fmla="*/ 1722437 h 10775089"/>
              <a:gd name="connsiteX8" fmla="*/ 5302555 w 9641087"/>
              <a:gd name="connsiteY8" fmla="*/ 57908 h 10775089"/>
              <a:gd name="connsiteX9" fmla="*/ 9113619 w 9641087"/>
              <a:gd name="connsiteY9" fmla="*/ 742 h 1077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41087" h="10775089">
                <a:moveTo>
                  <a:pt x="9113619" y="742"/>
                </a:moveTo>
                <a:cubicBezTo>
                  <a:pt x="9262443" y="-2449"/>
                  <a:pt x="9409595" y="4681"/>
                  <a:pt x="9554283" y="21544"/>
                </a:cubicBezTo>
                <a:lnTo>
                  <a:pt x="9641085" y="34670"/>
                </a:lnTo>
                <a:lnTo>
                  <a:pt x="9641087" y="10775089"/>
                </a:lnTo>
                <a:lnTo>
                  <a:pt x="1879949" y="10775089"/>
                </a:lnTo>
                <a:lnTo>
                  <a:pt x="428604" y="8261286"/>
                </a:lnTo>
                <a:cubicBezTo>
                  <a:pt x="-144580" y="7268501"/>
                  <a:pt x="-152953" y="6012656"/>
                  <a:pt x="464463" y="4994335"/>
                </a:cubicBezTo>
                <a:cubicBezTo>
                  <a:pt x="2419501" y="1722437"/>
                  <a:pt x="2419501" y="1722437"/>
                  <a:pt x="2419501" y="1722437"/>
                </a:cubicBezTo>
                <a:cubicBezTo>
                  <a:pt x="3036919" y="704116"/>
                  <a:pt x="4136385" y="69337"/>
                  <a:pt x="5302555" y="57908"/>
                </a:cubicBezTo>
                <a:cubicBezTo>
                  <a:pt x="9113619" y="742"/>
                  <a:pt x="9113619" y="742"/>
                  <a:pt x="9113619" y="742"/>
                </a:cubicBezTo>
                <a:close/>
              </a:path>
            </a:pathLst>
          </a:custGeom>
          <a:solidFill>
            <a:schemeClr val="bg1">
              <a:lumMod val="65000"/>
            </a:schemeClr>
          </a:solidFill>
        </p:spPr>
        <p:txBody>
          <a:bodyPr wrap="square">
            <a:noAutofit/>
          </a:bodyPr>
          <a:lstStyle>
            <a:lvl1pPr>
              <a:defRPr sz="400"/>
            </a:lvl1pPr>
          </a:lstStyle>
          <a:p>
            <a:endParaRPr lang="ru-RU"/>
          </a:p>
        </p:txBody>
      </p:sp>
    </p:spTree>
    <p:extLst>
      <p:ext uri="{BB962C8B-B14F-4D97-AF65-F5344CB8AC3E}">
        <p14:creationId xmlns:p14="http://schemas.microsoft.com/office/powerpoint/2010/main" val="678846138"/>
      </p:ext>
    </p:extLst>
  </p:cSld>
  <p:clrMapOvr>
    <a:masterClrMapping/>
  </p:clrMapOvr>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6" name="Заголовок 1"/>
          <p:cNvSpPr>
            <a:spLocks noGrp="1"/>
          </p:cNvSpPr>
          <p:nvPr>
            <p:ph type="title" hasCustomPrompt="1"/>
          </p:nvPr>
        </p:nvSpPr>
        <p:spPr>
          <a:xfrm>
            <a:off x="776196" y="477014"/>
            <a:ext cx="10711612" cy="555138"/>
          </a:xfrm>
          <a:prstGeom prst="rect">
            <a:avLst/>
          </a:prstGeom>
        </p:spPr>
        <p:txBody>
          <a:bodyPr>
            <a:no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599" b="1" i="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GRAPHIC SLIDE</a:t>
            </a:r>
            <a:endParaRPr lang="ru-RU" dirty="0"/>
          </a:p>
        </p:txBody>
      </p:sp>
      <p:sp>
        <p:nvSpPr>
          <p:cNvPr id="8" name="Рисунок 1"/>
          <p:cNvSpPr>
            <a:spLocks noGrp="1"/>
          </p:cNvSpPr>
          <p:nvPr>
            <p:ph type="pic" sz="quarter" idx="25"/>
          </p:nvPr>
        </p:nvSpPr>
        <p:spPr>
          <a:xfrm>
            <a:off x="775229" y="1737008"/>
            <a:ext cx="3885562" cy="4141223"/>
          </a:xfrm>
          <a:custGeom>
            <a:avLst/>
            <a:gdLst>
              <a:gd name="T0" fmla="*/ 0 w 472"/>
              <a:gd name="T1" fmla="*/ 192 h 520"/>
              <a:gd name="T2" fmla="*/ 59 w 472"/>
              <a:gd name="T3" fmla="*/ 89 h 520"/>
              <a:gd name="T4" fmla="*/ 177 w 472"/>
              <a:gd name="T5" fmla="*/ 21 h 520"/>
              <a:gd name="T6" fmla="*/ 295 w 472"/>
              <a:gd name="T7" fmla="*/ 21 h 520"/>
              <a:gd name="T8" fmla="*/ 413 w 472"/>
              <a:gd name="T9" fmla="*/ 89 h 520"/>
              <a:gd name="T10" fmla="*/ 472 w 472"/>
              <a:gd name="T11" fmla="*/ 192 h 520"/>
              <a:gd name="T12" fmla="*/ 472 w 472"/>
              <a:gd name="T13" fmla="*/ 328 h 520"/>
              <a:gd name="T14" fmla="*/ 413 w 472"/>
              <a:gd name="T15" fmla="*/ 431 h 520"/>
              <a:gd name="T16" fmla="*/ 295 w 472"/>
              <a:gd name="T17" fmla="*/ 499 h 520"/>
              <a:gd name="T18" fmla="*/ 177 w 472"/>
              <a:gd name="T19" fmla="*/ 499 h 520"/>
              <a:gd name="T20" fmla="*/ 59 w 472"/>
              <a:gd name="T21" fmla="*/ 431 h 520"/>
              <a:gd name="T22" fmla="*/ 0 w 472"/>
              <a:gd name="T23" fmla="*/ 328 h 520"/>
              <a:gd name="T24" fmla="*/ 0 w 472"/>
              <a:gd name="T25" fmla="*/ 1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 h="520">
                <a:moveTo>
                  <a:pt x="0" y="192"/>
                </a:moveTo>
                <a:cubicBezTo>
                  <a:pt x="0" y="150"/>
                  <a:pt x="22" y="110"/>
                  <a:pt x="59" y="89"/>
                </a:cubicBezTo>
                <a:cubicBezTo>
                  <a:pt x="177" y="21"/>
                  <a:pt x="177" y="21"/>
                  <a:pt x="177" y="21"/>
                </a:cubicBezTo>
                <a:cubicBezTo>
                  <a:pt x="214" y="0"/>
                  <a:pt x="259" y="0"/>
                  <a:pt x="295" y="21"/>
                </a:cubicBezTo>
                <a:cubicBezTo>
                  <a:pt x="413" y="89"/>
                  <a:pt x="413" y="89"/>
                  <a:pt x="413" y="89"/>
                </a:cubicBezTo>
                <a:cubicBezTo>
                  <a:pt x="450" y="110"/>
                  <a:pt x="472" y="150"/>
                  <a:pt x="472" y="192"/>
                </a:cubicBezTo>
                <a:cubicBezTo>
                  <a:pt x="472" y="328"/>
                  <a:pt x="472" y="328"/>
                  <a:pt x="472" y="328"/>
                </a:cubicBezTo>
                <a:cubicBezTo>
                  <a:pt x="472" y="370"/>
                  <a:pt x="450" y="409"/>
                  <a:pt x="413" y="431"/>
                </a:cubicBezTo>
                <a:cubicBezTo>
                  <a:pt x="295" y="499"/>
                  <a:pt x="295" y="499"/>
                  <a:pt x="295" y="499"/>
                </a:cubicBezTo>
                <a:cubicBezTo>
                  <a:pt x="259" y="520"/>
                  <a:pt x="214" y="520"/>
                  <a:pt x="177" y="499"/>
                </a:cubicBezTo>
                <a:cubicBezTo>
                  <a:pt x="59" y="431"/>
                  <a:pt x="59" y="431"/>
                  <a:pt x="59" y="431"/>
                </a:cubicBezTo>
                <a:cubicBezTo>
                  <a:pt x="22" y="409"/>
                  <a:pt x="0" y="370"/>
                  <a:pt x="0" y="328"/>
                </a:cubicBezTo>
                <a:lnTo>
                  <a:pt x="0" y="192"/>
                </a:lnTo>
                <a:close/>
              </a:path>
            </a:pathLst>
          </a:custGeom>
          <a:solidFill>
            <a:schemeClr val="bg1">
              <a:lumMod val="65000"/>
            </a:schemeClr>
          </a:solidFill>
        </p:spPr>
      </p:sp>
      <p:sp>
        <p:nvSpPr>
          <p:cNvPr id="9" name="Текст 3"/>
          <p:cNvSpPr>
            <a:spLocks noGrp="1"/>
          </p:cNvSpPr>
          <p:nvPr>
            <p:ph type="body" sz="quarter" idx="12" hasCustomPrompt="1"/>
          </p:nvPr>
        </p:nvSpPr>
        <p:spPr>
          <a:xfrm>
            <a:off x="5483972" y="3428603"/>
            <a:ext cx="5998057" cy="2411989"/>
          </a:xfrm>
          <a:prstGeom prst="rect">
            <a:avLst/>
          </a:prstGeom>
        </p:spPr>
        <p:txBody>
          <a:bodyPr numCol="1" spcCol="1080000"/>
          <a:lstStyle>
            <a:lvl1pPr>
              <a:lnSpc>
                <a:spcPct val="130000"/>
              </a:lnSpc>
              <a:defRPr lang="en-US" sz="1200" b="0" i="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
        <p:nvSpPr>
          <p:cNvPr id="10" name="Текст 3"/>
          <p:cNvSpPr>
            <a:spLocks noGrp="1"/>
          </p:cNvSpPr>
          <p:nvPr>
            <p:ph type="body" sz="quarter" idx="26" hasCustomPrompt="1"/>
          </p:nvPr>
        </p:nvSpPr>
        <p:spPr>
          <a:xfrm>
            <a:off x="5483972" y="1737008"/>
            <a:ext cx="2677968" cy="1485562"/>
          </a:xfrm>
          <a:prstGeom prst="rect">
            <a:avLst/>
          </a:prstGeom>
        </p:spPr>
        <p:txBody>
          <a:bodyPr numCol="1" spcCol="1080000"/>
          <a:lstStyle>
            <a:lvl1pPr algn="l">
              <a:lnSpc>
                <a:spcPct val="130000"/>
              </a:lnSpc>
              <a:defRPr lang="en-US" sz="1200" b="0" i="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936841923"/>
      </p:ext>
    </p:extLst>
  </p:cSld>
  <p:clrMapOvr>
    <a:masterClrMapping/>
  </p:clrMapOvr>
  <p:extLst mod="1">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D335-DF14-4BAC-BE06-B93E20E3A3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618D92-05B9-49E8-BA41-C512105C39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CF0DF-C54C-4B61-9C08-0B882FDE41F0}"/>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3360041F-9E54-4CA5-A775-4E08A68D5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B750F4-2A5A-4F1E-8A55-DF4A11B45A9D}"/>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3140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EA34-2CAD-4A23-994D-9A1E6D37A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416115-14B9-42BD-A657-A0C452EAF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EBC074-B9A9-4698-8634-1F7E7A17B2F9}"/>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46473E05-EA62-4724-A20C-4366859C92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27AB39-618C-482B-AF5A-BE20B482BFAE}"/>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2429604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EE84-4FF0-454B-BDE8-8AB8F93A02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E9F758-E177-4C14-83E3-CDCE5247A58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6B59CA-F9C7-4000-914C-69A80E9D20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A22770-E952-4865-BAAC-DE225DEBA67D}"/>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6" name="Footer Placeholder 5">
            <a:extLst>
              <a:ext uri="{FF2B5EF4-FFF2-40B4-BE49-F238E27FC236}">
                <a16:creationId xmlns:a16="http://schemas.microsoft.com/office/drawing/2014/main" id="{80E0D0C7-1B10-495E-8D5E-7578408EB4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538858-C372-4BC5-B6BD-D9E835B0BA0A}"/>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415481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D074-692E-422C-8604-E95CE1A8CB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E79B62-4B00-4752-8EA6-F6992CC36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6A0158C-5357-4012-96B5-698DAA8E56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5F5D6E-C920-491F-8476-42FECC7018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2073FB-AF33-4CC7-B717-18C58A3B86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5DB771-C4EA-446A-B3BC-38E8F5F93E67}"/>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8" name="Footer Placeholder 7">
            <a:extLst>
              <a:ext uri="{FF2B5EF4-FFF2-40B4-BE49-F238E27FC236}">
                <a16:creationId xmlns:a16="http://schemas.microsoft.com/office/drawing/2014/main" id="{D03CDDCC-25A9-43B9-8B5E-770CFA7B6E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D8DD5A-4F32-4E4E-BD25-F802CCFF904D}"/>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252319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A6E8-514C-4FCA-AC87-903658D7EC5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113C0F8-F96E-4309-93CB-D9458B600B2C}"/>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4" name="Footer Placeholder 3">
            <a:extLst>
              <a:ext uri="{FF2B5EF4-FFF2-40B4-BE49-F238E27FC236}">
                <a16:creationId xmlns:a16="http://schemas.microsoft.com/office/drawing/2014/main" id="{BF4B8232-2DC3-4C81-ACF0-7385F7AB188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2DAA92-666D-458C-BA09-389822F600D7}"/>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379114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BC53D-5F0B-4AC7-AB32-FB3A97BA133E}"/>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3" name="Footer Placeholder 2">
            <a:extLst>
              <a:ext uri="{FF2B5EF4-FFF2-40B4-BE49-F238E27FC236}">
                <a16:creationId xmlns:a16="http://schemas.microsoft.com/office/drawing/2014/main" id="{7F307D99-B36A-42F8-AF74-08E4226FC7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EB9AB07-C5FA-4E82-8E83-11F013046692}"/>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1686929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B63F-322A-4E63-89BA-416335AAD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B022B9-1A57-4E87-B9D9-18C8B2AD3A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A3D5D5-75FC-4F07-9AED-FD86D3216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C18173-D025-4F3F-B0C1-688408975350}"/>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6" name="Footer Placeholder 5">
            <a:extLst>
              <a:ext uri="{FF2B5EF4-FFF2-40B4-BE49-F238E27FC236}">
                <a16:creationId xmlns:a16="http://schemas.microsoft.com/office/drawing/2014/main" id="{98B1F04B-46CA-4AAF-807C-B6CFE73166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CB4B47-4E49-4DD0-87BE-8133D8FC5EB6}"/>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3377941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4CCA-9A1A-438F-84F0-F051BBF94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EE0646-A677-4441-9089-5FEBD9BA5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99A50A3-84BC-444F-AB49-844C6954F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B99A66-8A7A-4B84-9CF2-1BCC41A38DDB}"/>
              </a:ext>
            </a:extLst>
          </p:cNvPr>
          <p:cNvSpPr>
            <a:spLocks noGrp="1"/>
          </p:cNvSpPr>
          <p:nvPr>
            <p:ph type="dt" sz="half" idx="10"/>
          </p:nvPr>
        </p:nvSpPr>
        <p:spPr/>
        <p:txBody>
          <a:bodyPr/>
          <a:lstStyle/>
          <a:p>
            <a:fld id="{4B02C31E-AEA1-4F7E-9493-3D9F11D51362}" type="datetimeFigureOut">
              <a:rPr lang="en-IN" smtClean="0"/>
              <a:t>20-08-2020</a:t>
            </a:fld>
            <a:endParaRPr lang="en-IN"/>
          </a:p>
        </p:txBody>
      </p:sp>
      <p:sp>
        <p:nvSpPr>
          <p:cNvPr id="6" name="Footer Placeholder 5">
            <a:extLst>
              <a:ext uri="{FF2B5EF4-FFF2-40B4-BE49-F238E27FC236}">
                <a16:creationId xmlns:a16="http://schemas.microsoft.com/office/drawing/2014/main" id="{7AB6720E-57ED-48C2-874C-2D99E9CD43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1A6B20-802F-4EFE-8999-5BA48E662DD5}"/>
              </a:ext>
            </a:extLst>
          </p:cNvPr>
          <p:cNvSpPr>
            <a:spLocks noGrp="1"/>
          </p:cNvSpPr>
          <p:nvPr>
            <p:ph type="sldNum" sz="quarter" idx="12"/>
          </p:nvPr>
        </p:nvSpPr>
        <p:spPr/>
        <p:txBody>
          <a:bodyPr/>
          <a:lstStyle/>
          <a:p>
            <a:fld id="{5ABB56E3-E0FF-4E02-ABDC-032578B0D9A6}" type="slidenum">
              <a:rPr lang="en-IN" smtClean="0"/>
              <a:t>‹#›</a:t>
            </a:fld>
            <a:endParaRPr lang="en-IN"/>
          </a:p>
        </p:txBody>
      </p:sp>
    </p:spTree>
    <p:extLst>
      <p:ext uri="{BB962C8B-B14F-4D97-AF65-F5344CB8AC3E}">
        <p14:creationId xmlns:p14="http://schemas.microsoft.com/office/powerpoint/2010/main" val="1772367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19B44D-2FD9-4351-96B8-BEEBC4687E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324916-16AF-40BC-AADC-FB7E010AF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CF5523-C9DD-429C-867D-0C8FBC11B4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2C31E-AEA1-4F7E-9493-3D9F11D51362}" type="datetimeFigureOut">
              <a:rPr lang="en-IN" smtClean="0"/>
              <a:t>20-08-2020</a:t>
            </a:fld>
            <a:endParaRPr lang="en-IN"/>
          </a:p>
        </p:txBody>
      </p:sp>
      <p:sp>
        <p:nvSpPr>
          <p:cNvPr id="5" name="Footer Placeholder 4">
            <a:extLst>
              <a:ext uri="{FF2B5EF4-FFF2-40B4-BE49-F238E27FC236}">
                <a16:creationId xmlns:a16="http://schemas.microsoft.com/office/drawing/2014/main" id="{14899252-D235-426C-A50F-EC1906925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B158E7D-760E-4E1A-B246-B8FC16EB9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B56E3-E0FF-4E02-ABDC-032578B0D9A6}" type="slidenum">
              <a:rPr lang="en-IN" smtClean="0"/>
              <a:t>‹#›</a:t>
            </a:fld>
            <a:endParaRPr lang="en-IN"/>
          </a:p>
        </p:txBody>
      </p:sp>
    </p:spTree>
    <p:extLst>
      <p:ext uri="{BB962C8B-B14F-4D97-AF65-F5344CB8AC3E}">
        <p14:creationId xmlns:p14="http://schemas.microsoft.com/office/powerpoint/2010/main" val="187242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11D54-AAF0-41F1-B22A-302B18B3D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49" y="168349"/>
            <a:ext cx="1683396" cy="1029926"/>
          </a:xfrm>
          <a:prstGeom prst="rect">
            <a:avLst/>
          </a:prstGeom>
        </p:spPr>
      </p:pic>
      <p:grpSp>
        <p:nvGrpSpPr>
          <p:cNvPr id="6" name="Group 5">
            <a:extLst>
              <a:ext uri="{FF2B5EF4-FFF2-40B4-BE49-F238E27FC236}">
                <a16:creationId xmlns:a16="http://schemas.microsoft.com/office/drawing/2014/main" id="{C1D6F753-32E4-4A2A-B32B-50293CA95B87}"/>
              </a:ext>
            </a:extLst>
          </p:cNvPr>
          <p:cNvGrpSpPr/>
          <p:nvPr/>
        </p:nvGrpSpPr>
        <p:grpSpPr>
          <a:xfrm>
            <a:off x="1976487" y="1726837"/>
            <a:ext cx="8239025" cy="2154436"/>
            <a:chOff x="3137512" y="2814639"/>
            <a:chExt cx="7189183" cy="2154436"/>
          </a:xfrm>
        </p:grpSpPr>
        <p:sp>
          <p:nvSpPr>
            <p:cNvPr id="7" name="TextBox 6">
              <a:extLst>
                <a:ext uri="{FF2B5EF4-FFF2-40B4-BE49-F238E27FC236}">
                  <a16:creationId xmlns:a16="http://schemas.microsoft.com/office/drawing/2014/main" id="{89DB8852-C244-4917-8393-7DF85D490D37}"/>
                </a:ext>
              </a:extLst>
            </p:cNvPr>
            <p:cNvSpPr txBox="1"/>
            <p:nvPr/>
          </p:nvSpPr>
          <p:spPr>
            <a:xfrm>
              <a:off x="3137512" y="2814639"/>
              <a:ext cx="7189183" cy="1754326"/>
            </a:xfrm>
            <a:prstGeom prst="rect">
              <a:avLst/>
            </a:prstGeom>
            <a:noFill/>
          </p:spPr>
          <p:txBody>
            <a:bodyPr wrap="square" rtlCol="0">
              <a:spAutoFit/>
            </a:bodyPr>
            <a:lstStyle/>
            <a:p>
              <a:pPr algn="ctr"/>
              <a:r>
                <a:rPr lang="en-IN" sz="5400" b="1" dirty="0">
                  <a:solidFill>
                    <a:schemeClr val="bg1">
                      <a:lumMod val="50000"/>
                    </a:schemeClr>
                  </a:solidFill>
                  <a:latin typeface="Century Gothic" panose="020B0502020202020204" pitchFamily="34" charset="0"/>
                </a:rPr>
                <a:t>Credit-Card</a:t>
              </a:r>
              <a:r>
                <a:rPr lang="en-IN" sz="5400" b="1" dirty="0">
                  <a:latin typeface="Century Gothic" panose="020B0502020202020204" pitchFamily="34" charset="0"/>
                </a:rPr>
                <a:t> </a:t>
              </a:r>
              <a:r>
                <a:rPr lang="en-IN" sz="5400" b="1" dirty="0">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atin typeface="Century Gothic" panose="020B0502020202020204" pitchFamily="34" charset="0"/>
                </a:rPr>
                <a:t>Fraud Detection </a:t>
              </a:r>
              <a:r>
                <a:rPr lang="en-IN" sz="5400" b="1" dirty="0">
                  <a:solidFill>
                    <a:schemeClr val="bg1">
                      <a:lumMod val="50000"/>
                    </a:schemeClr>
                  </a:solidFill>
                  <a:latin typeface="Century Gothic" panose="020B0502020202020204" pitchFamily="34" charset="0"/>
                </a:rPr>
                <a:t>System</a:t>
              </a:r>
              <a:endParaRPr lang="en-IN" sz="5400" b="1" dirty="0">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atin typeface="Century Gothic" panose="020B0502020202020204" pitchFamily="34" charset="0"/>
              </a:endParaRPr>
            </a:p>
          </p:txBody>
        </p:sp>
        <p:sp>
          <p:nvSpPr>
            <p:cNvPr id="8" name="TextBox 7">
              <a:extLst>
                <a:ext uri="{FF2B5EF4-FFF2-40B4-BE49-F238E27FC236}">
                  <a16:creationId xmlns:a16="http://schemas.microsoft.com/office/drawing/2014/main" id="{DAC23DE3-BFD2-45A6-8C2E-330202461168}"/>
                </a:ext>
              </a:extLst>
            </p:cNvPr>
            <p:cNvSpPr txBox="1"/>
            <p:nvPr/>
          </p:nvSpPr>
          <p:spPr>
            <a:xfrm>
              <a:off x="3477025" y="4568965"/>
              <a:ext cx="6506818" cy="400110"/>
            </a:xfrm>
            <a:prstGeom prst="rect">
              <a:avLst/>
            </a:prstGeom>
            <a:noFill/>
          </p:spPr>
          <p:txBody>
            <a:bodyPr wrap="square" rtlCol="0">
              <a:spAutoFit/>
            </a:bodyPr>
            <a:lstStyle/>
            <a:p>
              <a:pPr algn="ctr"/>
              <a:r>
                <a:rPr lang="en-IN" sz="2000" dirty="0">
                  <a:solidFill>
                    <a:schemeClr val="bg1">
                      <a:lumMod val="50000"/>
                    </a:schemeClr>
                  </a:solidFill>
                  <a:latin typeface="Century Gothic" panose="020B0502020202020204" pitchFamily="34" charset="0"/>
                </a:rPr>
                <a:t>A One stop </a:t>
              </a:r>
              <a:r>
                <a:rPr lang="en-IN" sz="2000" b="1" dirty="0">
                  <a:solidFill>
                    <a:schemeClr val="bg1">
                      <a:lumMod val="50000"/>
                    </a:schemeClr>
                  </a:solidFill>
                  <a:latin typeface="Century Gothic" panose="020B0502020202020204" pitchFamily="34" charset="0"/>
                </a:rPr>
                <a:t>Real Time Payments Solution </a:t>
              </a:r>
              <a:r>
                <a:rPr lang="en-IN" sz="2000" dirty="0">
                  <a:solidFill>
                    <a:schemeClr val="bg1">
                      <a:lumMod val="50000"/>
                    </a:schemeClr>
                  </a:solidFill>
                  <a:latin typeface="Century Gothic" panose="020B0502020202020204" pitchFamily="34" charset="0"/>
                </a:rPr>
                <a:t>For all businesses</a:t>
              </a:r>
            </a:p>
          </p:txBody>
        </p:sp>
      </p:grpSp>
      <p:sp>
        <p:nvSpPr>
          <p:cNvPr id="11" name="TextBox 11">
            <a:extLst>
              <a:ext uri="{FF2B5EF4-FFF2-40B4-BE49-F238E27FC236}">
                <a16:creationId xmlns:a16="http://schemas.microsoft.com/office/drawing/2014/main" id="{6C8D77CB-DC79-4BEA-81B3-5C7BA546F307}"/>
              </a:ext>
            </a:extLst>
          </p:cNvPr>
          <p:cNvSpPr txBox="1">
            <a:spLocks noChangeArrowheads="1"/>
          </p:cNvSpPr>
          <p:nvPr/>
        </p:nvSpPr>
        <p:spPr bwMode="auto">
          <a:xfrm>
            <a:off x="187348" y="4784526"/>
            <a:ext cx="8948105"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latin typeface="Circular Std Book" panose="020B0604020101020102" pitchFamily="34" charset="0"/>
                <a:cs typeface="Circular Std Book" panose="020B0604020101020102" pitchFamily="34" charset="0"/>
              </a:rPr>
              <a:t>                                                                                                                                              </a:t>
            </a:r>
            <a:endParaRPr lang="en-US" altLang="en-US" dirty="0">
              <a:latin typeface="Circular Std Book" panose="020B0604020101020102" pitchFamily="34" charset="0"/>
              <a:cs typeface="Circular Std Book" panose="020B0604020101020102" pitchFamily="34" charset="0"/>
            </a:endParaRPr>
          </a:p>
          <a:p>
            <a:pPr algn="just"/>
            <a:r>
              <a:rPr lang="en-US" altLang="en-US" b="1" dirty="0">
                <a:latin typeface="Circular Std Book" panose="020B0604020101020102" pitchFamily="34" charset="0"/>
                <a:cs typeface="Circular Std Book" panose="020B0604020101020102" pitchFamily="34" charset="0"/>
              </a:rPr>
              <a:t>Problem Statement (Idea) </a:t>
            </a:r>
            <a:r>
              <a:rPr lang="en-US" altLang="en-US" dirty="0">
                <a:latin typeface="Circular Std Book" panose="020B0604020101020102" pitchFamily="34" charset="0"/>
                <a:cs typeface="Circular Std Book" panose="020B0604020101020102" pitchFamily="34" charset="0"/>
              </a:rPr>
              <a:t>:</a:t>
            </a:r>
          </a:p>
          <a:p>
            <a:pPr algn="just"/>
            <a:r>
              <a:rPr lang="en-US" altLang="en-US" dirty="0">
                <a:latin typeface="Circular Std Book" panose="020B0604020101020102" pitchFamily="34" charset="0"/>
                <a:cs typeface="Circular Std Book" panose="020B0604020101020102" pitchFamily="34" charset="0"/>
              </a:rPr>
              <a:t>Developing a Robust and at power Credit-card Fraud Detection System by combining industry leading ML Algorithms with advanced blockchain based verification methods. Along with a multilayered fraud detection system which helps the business to meet consumer demands for speed and </a:t>
            </a:r>
            <a:r>
              <a:rPr lang="en-IN" dirty="0"/>
              <a:t>convenience</a:t>
            </a:r>
            <a:r>
              <a:rPr lang="en-US" altLang="en-US" dirty="0">
                <a:latin typeface="Circular Std Book" panose="020B0604020101020102" pitchFamily="34" charset="0"/>
                <a:cs typeface="Circular Std Book" panose="020B0604020101020102" pitchFamily="34" charset="0"/>
              </a:rPr>
              <a:t>. </a:t>
            </a:r>
          </a:p>
          <a:p>
            <a:r>
              <a:rPr lang="en-US" altLang="en-US" b="1" dirty="0">
                <a:latin typeface="Circular Std Book" panose="020B0604020101020102" pitchFamily="34" charset="0"/>
                <a:cs typeface="Circular Std Book" panose="020B0604020101020102" pitchFamily="34" charset="0"/>
              </a:rPr>
              <a:t>Team Name </a:t>
            </a:r>
            <a:r>
              <a:rPr lang="en-US" altLang="en-US" dirty="0">
                <a:latin typeface="Circular Std Book" panose="020B0604020101020102" pitchFamily="34" charset="0"/>
                <a:cs typeface="Circular Std Book" panose="020B0604020101020102" pitchFamily="34" charset="0"/>
              </a:rPr>
              <a:t>: Power Puff Boys</a:t>
            </a:r>
          </a:p>
        </p:txBody>
      </p:sp>
      <p:pic>
        <p:nvPicPr>
          <p:cNvPr id="13" name="Picture 12">
            <a:extLst>
              <a:ext uri="{FF2B5EF4-FFF2-40B4-BE49-F238E27FC236}">
                <a16:creationId xmlns:a16="http://schemas.microsoft.com/office/drawing/2014/main" id="{3E65BF90-F5B2-4F39-A51A-498DC925A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0609" y="249509"/>
            <a:ext cx="834042" cy="834042"/>
          </a:xfrm>
          <a:prstGeom prst="rect">
            <a:avLst/>
          </a:prstGeom>
        </p:spPr>
      </p:pic>
      <p:sp>
        <p:nvSpPr>
          <p:cNvPr id="14" name="Rectangle 13">
            <a:extLst>
              <a:ext uri="{FF2B5EF4-FFF2-40B4-BE49-F238E27FC236}">
                <a16:creationId xmlns:a16="http://schemas.microsoft.com/office/drawing/2014/main" id="{341E8768-8A7A-405C-84C3-74D6A42FA579}"/>
              </a:ext>
            </a:extLst>
          </p:cNvPr>
          <p:cNvSpPr/>
          <p:nvPr/>
        </p:nvSpPr>
        <p:spPr>
          <a:xfrm>
            <a:off x="9005141" y="423474"/>
            <a:ext cx="2225289" cy="369332"/>
          </a:xfrm>
          <a:prstGeom prst="rect">
            <a:avLst/>
          </a:prstGeom>
        </p:spPr>
        <p:txBody>
          <a:bodyPr wrap="none">
            <a:spAutoFit/>
          </a:bodyPr>
          <a:lstStyle/>
          <a:p>
            <a:pPr algn="r"/>
            <a:r>
              <a:rPr lang="en-US" altLang="en-US" b="1" dirty="0">
                <a:latin typeface="Circular Std Book" panose="020B0604020101020102" pitchFamily="34" charset="0"/>
                <a:cs typeface="Circular Std Book" panose="020B0604020101020102" pitchFamily="34" charset="0"/>
              </a:rPr>
              <a:t>Realtime Payments </a:t>
            </a:r>
            <a:endParaRPr lang="en-IN" b="1" dirty="0"/>
          </a:p>
        </p:txBody>
      </p:sp>
      <p:sp>
        <p:nvSpPr>
          <p:cNvPr id="15" name="Rectangle 14">
            <a:extLst>
              <a:ext uri="{FF2B5EF4-FFF2-40B4-BE49-F238E27FC236}">
                <a16:creationId xmlns:a16="http://schemas.microsoft.com/office/drawing/2014/main" id="{6B0A4060-1E70-4CEC-8A19-E77030911AFD}"/>
              </a:ext>
            </a:extLst>
          </p:cNvPr>
          <p:cNvSpPr/>
          <p:nvPr/>
        </p:nvSpPr>
        <p:spPr>
          <a:xfrm>
            <a:off x="9225115" y="5131163"/>
            <a:ext cx="2779536" cy="1477328"/>
          </a:xfrm>
          <a:prstGeom prst="rect">
            <a:avLst/>
          </a:prstGeom>
        </p:spPr>
        <p:txBody>
          <a:bodyPr wrap="square">
            <a:spAutoFit/>
          </a:bodyPr>
          <a:lstStyle/>
          <a:p>
            <a:pPr algn="r"/>
            <a:r>
              <a:rPr lang="en-US" altLang="en-US" b="1" dirty="0">
                <a:latin typeface="Circular Std Book" panose="020B0604020101020102" pitchFamily="34" charset="0"/>
                <a:cs typeface="Circular Std Book" panose="020B0604020101020102" pitchFamily="34" charset="0"/>
              </a:rPr>
              <a:t>Team Members </a:t>
            </a:r>
            <a:r>
              <a:rPr lang="en-US" altLang="en-US" dirty="0">
                <a:latin typeface="Circular Std Book" panose="020B0604020101020102" pitchFamily="34" charset="0"/>
                <a:cs typeface="Circular Std Book" panose="020B0604020101020102" pitchFamily="34" charset="0"/>
              </a:rPr>
              <a:t>:</a:t>
            </a:r>
          </a:p>
          <a:p>
            <a:pPr algn="r"/>
            <a:r>
              <a:rPr lang="en-US" altLang="en-US" dirty="0">
                <a:latin typeface="Circular Std Book" panose="020B0604020101020102" pitchFamily="34" charset="0"/>
                <a:cs typeface="Circular Std Book" panose="020B0604020101020102" pitchFamily="34" charset="0"/>
              </a:rPr>
              <a:t>Mohan Arora</a:t>
            </a:r>
          </a:p>
          <a:p>
            <a:pPr algn="r"/>
            <a:r>
              <a:rPr lang="en-US" altLang="en-US" dirty="0">
                <a:latin typeface="Circular Std Book" panose="020B0604020101020102" pitchFamily="34" charset="0"/>
                <a:cs typeface="Circular Std Book" panose="020B0604020101020102" pitchFamily="34" charset="0"/>
              </a:rPr>
              <a:t>Sidhant Goyal </a:t>
            </a:r>
          </a:p>
          <a:p>
            <a:pPr algn="r"/>
            <a:r>
              <a:rPr lang="en-US" altLang="en-US" dirty="0">
                <a:latin typeface="Circular Std Book" panose="020B0604020101020102" pitchFamily="34" charset="0"/>
                <a:cs typeface="Circular Std Book" panose="020B0604020101020102" pitchFamily="34" charset="0"/>
              </a:rPr>
              <a:t>Harshil Sharma </a:t>
            </a:r>
          </a:p>
          <a:p>
            <a:pPr algn="r"/>
            <a:r>
              <a:rPr lang="en-US" altLang="en-US" dirty="0">
                <a:latin typeface="Circular Std Book" panose="020B0604020101020102" pitchFamily="34" charset="0"/>
                <a:cs typeface="Circular Std Book" panose="020B0604020101020102" pitchFamily="34" charset="0"/>
              </a:rPr>
              <a:t>Prateek Bansal</a:t>
            </a:r>
          </a:p>
        </p:txBody>
      </p:sp>
      <p:cxnSp>
        <p:nvCxnSpPr>
          <p:cNvPr id="17" name="Straight Connector 16">
            <a:extLst>
              <a:ext uri="{FF2B5EF4-FFF2-40B4-BE49-F238E27FC236}">
                <a16:creationId xmlns:a16="http://schemas.microsoft.com/office/drawing/2014/main" id="{059271BA-6DA2-4BA7-8F8C-1DF865E67F2F}"/>
              </a:ext>
            </a:extLst>
          </p:cNvPr>
          <p:cNvCxnSpPr/>
          <p:nvPr/>
        </p:nvCxnSpPr>
        <p:spPr>
          <a:xfrm>
            <a:off x="2469734" y="3469595"/>
            <a:ext cx="73272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07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883" y="126404"/>
            <a:ext cx="1607996" cy="983795"/>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43287" y="472024"/>
            <a:ext cx="10515600" cy="638175"/>
          </a:xfrm>
        </p:spPr>
        <p:txBody>
          <a:bodyPr>
            <a:normAutofit fontScale="90000"/>
          </a:bodyPr>
          <a:lstStyle/>
          <a:p>
            <a:r>
              <a:rPr lang="en-IN" b="1" dirty="0">
                <a:solidFill>
                  <a:schemeClr val="tx2">
                    <a:lumMod val="75000"/>
                  </a:schemeClr>
                </a:solidFill>
                <a:latin typeface="Century Gothic" panose="020B0502020202020204" pitchFamily="34" charset="0"/>
              </a:rPr>
              <a:t>Frontend App</a:t>
            </a:r>
            <a:endParaRPr lang="en-IN" sz="3600"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0B0D47E-F3D0-47B3-BB20-60BDBF88E275}"/>
              </a:ext>
            </a:extLst>
          </p:cNvPr>
          <p:cNvPicPr>
            <a:picLocks noChangeAspect="1"/>
          </p:cNvPicPr>
          <p:nvPr/>
        </p:nvPicPr>
        <p:blipFill rotWithShape="1">
          <a:blip r:embed="rId4">
            <a:extLst>
              <a:ext uri="{28A0092B-C50C-407E-A947-70E740481C1C}">
                <a14:useLocalDpi xmlns:a14="http://schemas.microsoft.com/office/drawing/2010/main" val="0"/>
              </a:ext>
            </a:extLst>
          </a:blip>
          <a:srcRect t="3678"/>
          <a:stretch/>
        </p:blipFill>
        <p:spPr>
          <a:xfrm>
            <a:off x="4767680" y="1156331"/>
            <a:ext cx="2656639" cy="5402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EC20AAE2-E994-41DE-B1FA-58DCC9D65793}"/>
              </a:ext>
            </a:extLst>
          </p:cNvPr>
          <p:cNvPicPr>
            <a:picLocks noChangeAspect="1"/>
          </p:cNvPicPr>
          <p:nvPr/>
        </p:nvPicPr>
        <p:blipFill rotWithShape="1">
          <a:blip r:embed="rId5">
            <a:extLst>
              <a:ext uri="{28A0092B-C50C-407E-A947-70E740481C1C}">
                <a14:useLocalDpi xmlns:a14="http://schemas.microsoft.com/office/drawing/2010/main" val="0"/>
              </a:ext>
            </a:extLst>
          </a:blip>
          <a:srcRect t="3678"/>
          <a:stretch/>
        </p:blipFill>
        <p:spPr>
          <a:xfrm>
            <a:off x="9066164" y="1156334"/>
            <a:ext cx="2656638" cy="54021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280DDEA3-1790-470E-9B66-074D8219DDD5}"/>
              </a:ext>
            </a:extLst>
          </p:cNvPr>
          <p:cNvPicPr>
            <a:picLocks noChangeAspect="1"/>
          </p:cNvPicPr>
          <p:nvPr/>
        </p:nvPicPr>
        <p:blipFill rotWithShape="1">
          <a:blip r:embed="rId6">
            <a:extLst>
              <a:ext uri="{28A0092B-C50C-407E-A947-70E740481C1C}">
                <a14:useLocalDpi xmlns:a14="http://schemas.microsoft.com/office/drawing/2010/main" val="0"/>
              </a:ext>
            </a:extLst>
          </a:blip>
          <a:srcRect t="3678"/>
          <a:stretch/>
        </p:blipFill>
        <p:spPr>
          <a:xfrm>
            <a:off x="809451" y="1156330"/>
            <a:ext cx="2656640" cy="54021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Graphic 9" descr="Chevron arrows">
            <a:extLst>
              <a:ext uri="{FF2B5EF4-FFF2-40B4-BE49-F238E27FC236}">
                <a16:creationId xmlns:a16="http://schemas.microsoft.com/office/drawing/2014/main" id="{2E5A50FE-74AD-4A52-B508-D908D3866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59685" y="3400221"/>
            <a:ext cx="914400" cy="914400"/>
          </a:xfrm>
          <a:prstGeom prst="rect">
            <a:avLst/>
          </a:prstGeom>
        </p:spPr>
      </p:pic>
      <p:pic>
        <p:nvPicPr>
          <p:cNvPr id="11" name="Graphic 10" descr="Chevron arrows">
            <a:extLst>
              <a:ext uri="{FF2B5EF4-FFF2-40B4-BE49-F238E27FC236}">
                <a16:creationId xmlns:a16="http://schemas.microsoft.com/office/drawing/2014/main" id="{56758DEC-3C0F-4657-9130-ED7955DB67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8041" y="3429000"/>
            <a:ext cx="914400" cy="914400"/>
          </a:xfrm>
          <a:prstGeom prst="rect">
            <a:avLst/>
          </a:prstGeom>
        </p:spPr>
      </p:pic>
    </p:spTree>
    <p:extLst>
      <p:ext uri="{BB962C8B-B14F-4D97-AF65-F5344CB8AC3E}">
        <p14:creationId xmlns:p14="http://schemas.microsoft.com/office/powerpoint/2010/main" val="255753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883" y="126404"/>
            <a:ext cx="1607996" cy="983795"/>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43287" y="472024"/>
            <a:ext cx="10515600" cy="638175"/>
          </a:xfrm>
        </p:spPr>
        <p:txBody>
          <a:bodyPr>
            <a:normAutofit fontScale="90000"/>
          </a:bodyPr>
          <a:lstStyle/>
          <a:p>
            <a:r>
              <a:rPr lang="en-IN" b="1" dirty="0">
                <a:solidFill>
                  <a:schemeClr val="tx2">
                    <a:lumMod val="75000"/>
                  </a:schemeClr>
                </a:solidFill>
                <a:latin typeface="Century Gothic" panose="020B0502020202020204" pitchFamily="34" charset="0"/>
              </a:rPr>
              <a:t>User Integration</a:t>
            </a:r>
            <a:endParaRPr lang="en-IN" sz="3600"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oogle Shape;68;p15">
            <a:extLst>
              <a:ext uri="{FF2B5EF4-FFF2-40B4-BE49-F238E27FC236}">
                <a16:creationId xmlns:a16="http://schemas.microsoft.com/office/drawing/2014/main" id="{118F0F20-70AF-44C7-80BF-D01193E673D8}"/>
              </a:ext>
            </a:extLst>
          </p:cNvPr>
          <p:cNvSpPr txBox="1">
            <a:spLocks/>
          </p:cNvSpPr>
          <p:nvPr/>
        </p:nvSpPr>
        <p:spPr>
          <a:xfrm>
            <a:off x="809451" y="1468732"/>
            <a:ext cx="42603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chemeClr val="tx1"/>
                </a:solidFill>
                <a:latin typeface="Circular Std Book" panose="020B0604020101020102" pitchFamily="34" charset="0"/>
                <a:ea typeface="+mn-ea"/>
                <a:cs typeface="Circular Std Book" panose="020B0604020101020102" pitchFamily="34" charset="0"/>
              </a:rPr>
              <a:t>API</a:t>
            </a:r>
          </a:p>
          <a:p>
            <a:pPr marL="457200" marR="0" lvl="0"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chemeClr val="tx1"/>
                </a:solidFill>
                <a:latin typeface="Circular Std Book" panose="020B0604020101020102" pitchFamily="34" charset="0"/>
                <a:ea typeface="+mn-ea"/>
                <a:cs typeface="Circular Std Book" panose="020B0604020101020102" pitchFamily="34" charset="0"/>
              </a:rPr>
              <a:t>Can Be used by any Application with proper authentication tokens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lang="en-US" dirty="0">
                <a:solidFill>
                  <a:schemeClr val="tx1"/>
                </a:solidFill>
                <a:latin typeface="Circular Std Book" panose="020B0604020101020102" pitchFamily="34" charset="0"/>
                <a:ea typeface="+mn-ea"/>
                <a:cs typeface="Circular Std Book" panose="020B0604020101020102" pitchFamily="34" charset="0"/>
              </a:rPr>
              <a:t>Use our database to detect fraudulent transaction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lang="en-US" dirty="0">
                <a:solidFill>
                  <a:schemeClr val="tx1"/>
                </a:solidFill>
                <a:latin typeface="Circular Std Book" panose="020B0604020101020102" pitchFamily="34" charset="0"/>
                <a:ea typeface="+mn-ea"/>
                <a:cs typeface="Circular Std Book" panose="020B0604020101020102" pitchFamily="34" charset="0"/>
              </a:rPr>
              <a:t>Plug and Play </a:t>
            </a:r>
          </a:p>
        </p:txBody>
      </p:sp>
      <p:sp>
        <p:nvSpPr>
          <p:cNvPr id="16" name="Google Shape;69;p15">
            <a:extLst>
              <a:ext uri="{FF2B5EF4-FFF2-40B4-BE49-F238E27FC236}">
                <a16:creationId xmlns:a16="http://schemas.microsoft.com/office/drawing/2014/main" id="{3648666F-DC43-42CE-AA9B-BFFD23153D57}"/>
              </a:ext>
            </a:extLst>
          </p:cNvPr>
          <p:cNvSpPr txBox="1">
            <a:spLocks/>
          </p:cNvSpPr>
          <p:nvPr/>
        </p:nvSpPr>
        <p:spPr>
          <a:xfrm>
            <a:off x="6509557" y="1455819"/>
            <a:ext cx="42603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spcBef>
                <a:spcPts val="0"/>
              </a:spcBef>
              <a:buClr>
                <a:srgbClr val="595959"/>
              </a:buClr>
              <a:buNone/>
            </a:pPr>
            <a:r>
              <a:rPr lang="en-US" dirty="0">
                <a:solidFill>
                  <a:schemeClr val="tx1"/>
                </a:solidFill>
                <a:latin typeface="Circular Std Book" panose="020B0604020101020102" pitchFamily="34" charset="0"/>
                <a:ea typeface="+mn-ea"/>
                <a:cs typeface="Circular Std Book" panose="020B0604020101020102" pitchFamily="34" charset="0"/>
              </a:rPr>
              <a:t>SDK</a:t>
            </a:r>
          </a:p>
          <a:p>
            <a:pPr>
              <a:spcBef>
                <a:spcPts val="1600"/>
              </a:spcBef>
              <a:buClr>
                <a:srgbClr val="595959"/>
              </a:buClr>
            </a:pPr>
            <a:r>
              <a:rPr lang="en-US" dirty="0">
                <a:solidFill>
                  <a:schemeClr val="tx1"/>
                </a:solidFill>
                <a:latin typeface="Circular Std Book" panose="020B0604020101020102" pitchFamily="34" charset="0"/>
                <a:ea typeface="+mn-ea"/>
                <a:cs typeface="Circular Std Book" panose="020B0604020101020102" pitchFamily="34" charset="0"/>
              </a:rPr>
              <a:t>Can be integrated in and IOS or Android App</a:t>
            </a:r>
          </a:p>
          <a:p>
            <a:pPr>
              <a:spcBef>
                <a:spcPts val="0"/>
              </a:spcBef>
              <a:buClr>
                <a:srgbClr val="595959"/>
              </a:buClr>
            </a:pPr>
            <a:r>
              <a:rPr lang="en-US" dirty="0">
                <a:solidFill>
                  <a:schemeClr val="tx1"/>
                </a:solidFill>
                <a:latin typeface="Circular Std Book" panose="020B0604020101020102" pitchFamily="34" charset="0"/>
                <a:ea typeface="+mn-ea"/>
                <a:cs typeface="Circular Std Book" panose="020B0604020101020102" pitchFamily="34" charset="0"/>
              </a:rPr>
              <a:t>Will used combined database of </a:t>
            </a:r>
            <a:r>
              <a:rPr lang="en-US" dirty="0" err="1">
                <a:solidFill>
                  <a:schemeClr val="tx1"/>
                </a:solidFill>
                <a:latin typeface="Circular Std Book" panose="020B0604020101020102" pitchFamily="34" charset="0"/>
                <a:ea typeface="+mn-ea"/>
                <a:cs typeface="Circular Std Book" panose="020B0604020101020102" pitchFamily="34" charset="0"/>
              </a:rPr>
              <a:t>our’s</a:t>
            </a:r>
            <a:r>
              <a:rPr lang="en-US" dirty="0">
                <a:solidFill>
                  <a:schemeClr val="tx1"/>
                </a:solidFill>
                <a:latin typeface="Circular Std Book" panose="020B0604020101020102" pitchFamily="34" charset="0"/>
                <a:ea typeface="+mn-ea"/>
                <a:cs typeface="Circular Std Book" panose="020B0604020101020102" pitchFamily="34" charset="0"/>
              </a:rPr>
              <a:t> and the companies it self </a:t>
            </a:r>
          </a:p>
          <a:p>
            <a:pPr>
              <a:spcBef>
                <a:spcPts val="0"/>
              </a:spcBef>
              <a:buClr>
                <a:srgbClr val="595959"/>
              </a:buClr>
            </a:pPr>
            <a:r>
              <a:rPr lang="en-US" dirty="0">
                <a:solidFill>
                  <a:schemeClr val="tx1"/>
                </a:solidFill>
                <a:latin typeface="Circular Std Book" panose="020B0604020101020102" pitchFamily="34" charset="0"/>
                <a:ea typeface="+mn-ea"/>
                <a:cs typeface="Circular Std Book" panose="020B0604020101020102" pitchFamily="34" charset="0"/>
              </a:rPr>
              <a:t>Easy to integrate as made via flutter </a:t>
            </a:r>
          </a:p>
        </p:txBody>
      </p:sp>
      <p:sp>
        <p:nvSpPr>
          <p:cNvPr id="17" name="Isosceles Triangle 16">
            <a:extLst>
              <a:ext uri="{FF2B5EF4-FFF2-40B4-BE49-F238E27FC236}">
                <a16:creationId xmlns:a16="http://schemas.microsoft.com/office/drawing/2014/main" id="{E0AC12CD-F8FF-403F-9B3D-3912039C3E37}"/>
              </a:ext>
            </a:extLst>
          </p:cNvPr>
          <p:cNvSpPr/>
          <p:nvPr/>
        </p:nvSpPr>
        <p:spPr>
          <a:xfrm rot="5400000">
            <a:off x="454753" y="1570129"/>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Isosceles Triangle 17">
            <a:extLst>
              <a:ext uri="{FF2B5EF4-FFF2-40B4-BE49-F238E27FC236}">
                <a16:creationId xmlns:a16="http://schemas.microsoft.com/office/drawing/2014/main" id="{002A1266-2FBE-4DCD-9298-29CADE00FD50}"/>
              </a:ext>
            </a:extLst>
          </p:cNvPr>
          <p:cNvSpPr/>
          <p:nvPr/>
        </p:nvSpPr>
        <p:spPr>
          <a:xfrm rot="5400000">
            <a:off x="6327047" y="1570129"/>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39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8890029-35F7-4D41-B8A3-7B3ED7C57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1979" y="115425"/>
            <a:ext cx="1451636" cy="888132"/>
          </a:xfrm>
          <a:prstGeom prst="rect">
            <a:avLst/>
          </a:prstGeom>
        </p:spPr>
      </p:pic>
      <p:sp>
        <p:nvSpPr>
          <p:cNvPr id="17" name="Oval 16">
            <a:extLst>
              <a:ext uri="{FF2B5EF4-FFF2-40B4-BE49-F238E27FC236}">
                <a16:creationId xmlns:a16="http://schemas.microsoft.com/office/drawing/2014/main" id="{A156ACDA-E747-4F6B-89F2-2C60856796D0}"/>
              </a:ext>
            </a:extLst>
          </p:cNvPr>
          <p:cNvSpPr/>
          <p:nvPr/>
        </p:nvSpPr>
        <p:spPr>
          <a:xfrm>
            <a:off x="989616" y="1900927"/>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sp>
        <p:nvSpPr>
          <p:cNvPr id="14" name="Заголовок 4">
            <a:extLst>
              <a:ext uri="{FF2B5EF4-FFF2-40B4-BE49-F238E27FC236}">
                <a16:creationId xmlns:a16="http://schemas.microsoft.com/office/drawing/2014/main" id="{DF8BE20B-04C4-4A01-9E64-1F05252A79A7}"/>
              </a:ext>
            </a:extLst>
          </p:cNvPr>
          <p:cNvSpPr>
            <a:spLocks noGrp="1"/>
          </p:cNvSpPr>
          <p:nvPr>
            <p:ph type="title"/>
          </p:nvPr>
        </p:nvSpPr>
        <p:spPr>
          <a:xfrm>
            <a:off x="605144" y="4024720"/>
            <a:ext cx="2839059" cy="419980"/>
          </a:xfrm>
        </p:spPr>
        <p:txBody>
          <a:bodyPr/>
          <a:lstStyle/>
          <a:p>
            <a:pPr algn="ctr" defTabSz="914400"/>
            <a:r>
              <a:rPr lang="en-US" sz="1800" u="sng" dirty="0">
                <a:solidFill>
                  <a:schemeClr val="tx2">
                    <a:lumMod val="75000"/>
                  </a:schemeClr>
                </a:solidFill>
                <a:latin typeface="Century Gothic" panose="020B0502020202020204" pitchFamily="34" charset="0"/>
                <a:ea typeface="+mn-ea"/>
                <a:cs typeface="+mn-cs"/>
              </a:rPr>
              <a:t>Improved Accuracy</a:t>
            </a:r>
            <a:endParaRPr lang="ru-RU" sz="1800" u="sng" dirty="0">
              <a:solidFill>
                <a:schemeClr val="tx2">
                  <a:lumMod val="75000"/>
                </a:schemeClr>
              </a:solidFill>
              <a:latin typeface="Century Gothic" panose="020B0502020202020204" pitchFamily="34" charset="0"/>
              <a:ea typeface="+mn-ea"/>
              <a:cs typeface="+mn-cs"/>
            </a:endParaRPr>
          </a:p>
        </p:txBody>
      </p:sp>
      <p:sp>
        <p:nvSpPr>
          <p:cNvPr id="19" name="Oval 18">
            <a:extLst>
              <a:ext uri="{FF2B5EF4-FFF2-40B4-BE49-F238E27FC236}">
                <a16:creationId xmlns:a16="http://schemas.microsoft.com/office/drawing/2014/main" id="{B4CC34BD-767B-4F6D-B914-0300616E4FBD}"/>
              </a:ext>
            </a:extLst>
          </p:cNvPr>
          <p:cNvSpPr/>
          <p:nvPr/>
        </p:nvSpPr>
        <p:spPr>
          <a:xfrm>
            <a:off x="5191616" y="1845828"/>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pic>
        <p:nvPicPr>
          <p:cNvPr id="7" name="Picture 6">
            <a:extLst>
              <a:ext uri="{FF2B5EF4-FFF2-40B4-BE49-F238E27FC236}">
                <a16:creationId xmlns:a16="http://schemas.microsoft.com/office/drawing/2014/main" id="{2AA49E6E-51D9-4EE6-B114-FD3A759D14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5332" y="2097006"/>
            <a:ext cx="2745968" cy="1831231"/>
          </a:xfrm>
          <a:prstGeom prst="rect">
            <a:avLst/>
          </a:prstGeom>
        </p:spPr>
      </p:pic>
      <p:sp>
        <p:nvSpPr>
          <p:cNvPr id="20" name="Oval 19">
            <a:extLst>
              <a:ext uri="{FF2B5EF4-FFF2-40B4-BE49-F238E27FC236}">
                <a16:creationId xmlns:a16="http://schemas.microsoft.com/office/drawing/2014/main" id="{FB07DE70-BCFD-448B-9E06-D66DA5322853}"/>
              </a:ext>
            </a:extLst>
          </p:cNvPr>
          <p:cNvSpPr/>
          <p:nvPr/>
        </p:nvSpPr>
        <p:spPr>
          <a:xfrm>
            <a:off x="9182651" y="1847731"/>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sp>
        <p:nvSpPr>
          <p:cNvPr id="16" name="TextBox 15">
            <a:extLst>
              <a:ext uri="{FF2B5EF4-FFF2-40B4-BE49-F238E27FC236}">
                <a16:creationId xmlns:a16="http://schemas.microsoft.com/office/drawing/2014/main" id="{643A5B5A-E485-4FCD-8D29-EA2BB06D9707}"/>
              </a:ext>
            </a:extLst>
          </p:cNvPr>
          <p:cNvSpPr txBox="1"/>
          <p:nvPr/>
        </p:nvSpPr>
        <p:spPr>
          <a:xfrm>
            <a:off x="696352" y="4525498"/>
            <a:ext cx="2656642" cy="1169551"/>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Customers will face less down time and waits on their credit card spending because of the faster resolution of fraud cases</a:t>
            </a:r>
          </a:p>
        </p:txBody>
      </p:sp>
      <p:pic>
        <p:nvPicPr>
          <p:cNvPr id="8" name="Picture 7">
            <a:extLst>
              <a:ext uri="{FF2B5EF4-FFF2-40B4-BE49-F238E27FC236}">
                <a16:creationId xmlns:a16="http://schemas.microsoft.com/office/drawing/2014/main" id="{B86761D6-3DA1-4928-B4CA-D7EF2519E5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011" y="1679079"/>
            <a:ext cx="2346897" cy="2346897"/>
          </a:xfrm>
          <a:prstGeom prst="rect">
            <a:avLst/>
          </a:prstGeom>
        </p:spPr>
      </p:pic>
      <p:grpSp>
        <p:nvGrpSpPr>
          <p:cNvPr id="9" name="Group 8">
            <a:extLst>
              <a:ext uri="{FF2B5EF4-FFF2-40B4-BE49-F238E27FC236}">
                <a16:creationId xmlns:a16="http://schemas.microsoft.com/office/drawing/2014/main" id="{870682D8-17CD-4B8A-84D3-56E69F551E6D}"/>
              </a:ext>
            </a:extLst>
          </p:cNvPr>
          <p:cNvGrpSpPr/>
          <p:nvPr/>
        </p:nvGrpSpPr>
        <p:grpSpPr>
          <a:xfrm>
            <a:off x="4608170" y="4042032"/>
            <a:ext cx="3106525" cy="1658540"/>
            <a:chOff x="9682626" y="8084999"/>
            <a:chExt cx="6213769" cy="3317463"/>
          </a:xfrm>
        </p:grpSpPr>
        <p:sp>
          <p:nvSpPr>
            <p:cNvPr id="21" name="Заголовок 4">
              <a:extLst>
                <a:ext uri="{FF2B5EF4-FFF2-40B4-BE49-F238E27FC236}">
                  <a16:creationId xmlns:a16="http://schemas.microsoft.com/office/drawing/2014/main" id="{1A4933AC-6297-48F6-BD2E-F537ADE6CD3B}"/>
                </a:ext>
              </a:extLst>
            </p:cNvPr>
            <p:cNvSpPr txBox="1">
              <a:spLocks/>
            </p:cNvSpPr>
            <p:nvPr/>
          </p:nvSpPr>
          <p:spPr>
            <a:xfrm>
              <a:off x="9819244" y="8084999"/>
              <a:ext cx="6077151" cy="840057"/>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defTabSz="914400">
                <a:tabLst>
                  <a:tab pos="1820498" algn="l"/>
                </a:tabLst>
              </a:pPr>
              <a:r>
                <a:rPr lang="en-US" sz="1800" u="sng" dirty="0">
                  <a:solidFill>
                    <a:schemeClr val="tx2">
                      <a:lumMod val="75000"/>
                    </a:schemeClr>
                  </a:solidFill>
                  <a:latin typeface="Century Gothic" panose="020B0502020202020204" pitchFamily="34" charset="0"/>
                  <a:ea typeface="+mn-ea"/>
                  <a:cs typeface="+mn-cs"/>
                </a:rPr>
                <a:t>Sensitivity &amp; Specificity</a:t>
              </a:r>
              <a:endParaRPr lang="ru-RU" sz="1800" u="sng" dirty="0">
                <a:solidFill>
                  <a:schemeClr val="tx2">
                    <a:lumMod val="75000"/>
                  </a:schemeClr>
                </a:solidFill>
                <a:latin typeface="Century Gothic" panose="020B0502020202020204" pitchFamily="34" charset="0"/>
                <a:ea typeface="+mn-ea"/>
                <a:cs typeface="+mn-cs"/>
              </a:endParaRPr>
            </a:p>
          </p:txBody>
        </p:sp>
        <p:sp>
          <p:nvSpPr>
            <p:cNvPr id="22" name="Isosceles Triangle 21">
              <a:extLst>
                <a:ext uri="{FF2B5EF4-FFF2-40B4-BE49-F238E27FC236}">
                  <a16:creationId xmlns:a16="http://schemas.microsoft.com/office/drawing/2014/main" id="{D1CA57F6-2F34-4A9E-B2DB-9321933943C8}"/>
                </a:ext>
              </a:extLst>
            </p:cNvPr>
            <p:cNvSpPr/>
            <p:nvPr/>
          </p:nvSpPr>
          <p:spPr>
            <a:xfrm rot="5400000">
              <a:off x="9645707" y="9366525"/>
              <a:ext cx="409508" cy="3356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3" name="TextBox 22">
              <a:extLst>
                <a:ext uri="{FF2B5EF4-FFF2-40B4-BE49-F238E27FC236}">
                  <a16:creationId xmlns:a16="http://schemas.microsoft.com/office/drawing/2014/main" id="{A923E11B-68BC-40FC-AD34-DF1B219F79BB}"/>
                </a:ext>
              </a:extLst>
            </p:cNvPr>
            <p:cNvSpPr txBox="1"/>
            <p:nvPr/>
          </p:nvSpPr>
          <p:spPr>
            <a:xfrm>
              <a:off x="10246669" y="9063090"/>
              <a:ext cx="5313899" cy="2339372"/>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Resolution of fraud cases from the genuine mistakes with greater accuracy would be a novel feature in our proposed system</a:t>
              </a:r>
            </a:p>
          </p:txBody>
        </p:sp>
      </p:grpSp>
      <p:sp>
        <p:nvSpPr>
          <p:cNvPr id="24" name="Заголовок 4">
            <a:extLst>
              <a:ext uri="{FF2B5EF4-FFF2-40B4-BE49-F238E27FC236}">
                <a16:creationId xmlns:a16="http://schemas.microsoft.com/office/drawing/2014/main" id="{47C2F76E-FA08-4778-8B67-3E5A494AA981}"/>
              </a:ext>
            </a:extLst>
          </p:cNvPr>
          <p:cNvSpPr txBox="1">
            <a:spLocks/>
          </p:cNvSpPr>
          <p:nvPr/>
        </p:nvSpPr>
        <p:spPr>
          <a:xfrm>
            <a:off x="8933079" y="4051404"/>
            <a:ext cx="2407769" cy="419980"/>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defTabSz="914400">
              <a:tabLst>
                <a:tab pos="1820498" algn="l"/>
              </a:tabLst>
            </a:pPr>
            <a:r>
              <a:rPr lang="en-US" sz="1800" u="sng" dirty="0">
                <a:solidFill>
                  <a:schemeClr val="tx2">
                    <a:lumMod val="75000"/>
                  </a:schemeClr>
                </a:solidFill>
                <a:latin typeface="Century Gothic" panose="020B0502020202020204" pitchFamily="34" charset="0"/>
                <a:ea typeface="+mn-ea"/>
                <a:cs typeface="+mn-cs"/>
              </a:rPr>
              <a:t>Ease of use</a:t>
            </a:r>
            <a:endParaRPr lang="ru-RU" sz="1800" u="sng" dirty="0">
              <a:solidFill>
                <a:schemeClr val="tx2">
                  <a:lumMod val="75000"/>
                </a:schemeClr>
              </a:solidFill>
              <a:latin typeface="Century Gothic" panose="020B0502020202020204" pitchFamily="34" charset="0"/>
              <a:ea typeface="+mn-ea"/>
              <a:cs typeface="+mn-cs"/>
            </a:endParaRPr>
          </a:p>
        </p:txBody>
      </p:sp>
      <p:sp>
        <p:nvSpPr>
          <p:cNvPr id="26" name="TextBox 25">
            <a:extLst>
              <a:ext uri="{FF2B5EF4-FFF2-40B4-BE49-F238E27FC236}">
                <a16:creationId xmlns:a16="http://schemas.microsoft.com/office/drawing/2014/main" id="{EE6AE5AD-9C73-43A0-9185-BF572C0AF0C2}"/>
              </a:ext>
            </a:extLst>
          </p:cNvPr>
          <p:cNvSpPr txBox="1"/>
          <p:nvPr/>
        </p:nvSpPr>
        <p:spPr>
          <a:xfrm>
            <a:off x="8946304" y="4533725"/>
            <a:ext cx="2656642" cy="1169551"/>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With our ready made plug and play APIs, this fraud detection system can be integrated with real time payment methods instantly</a:t>
            </a:r>
          </a:p>
        </p:txBody>
      </p:sp>
      <p:sp>
        <p:nvSpPr>
          <p:cNvPr id="27" name="Arrow: Right 26">
            <a:extLst>
              <a:ext uri="{FF2B5EF4-FFF2-40B4-BE49-F238E27FC236}">
                <a16:creationId xmlns:a16="http://schemas.microsoft.com/office/drawing/2014/main" id="{701BBF8C-FCF0-4EF5-93C3-32708F265129}"/>
              </a:ext>
            </a:extLst>
          </p:cNvPr>
          <p:cNvSpPr/>
          <p:nvPr/>
        </p:nvSpPr>
        <p:spPr>
          <a:xfrm>
            <a:off x="631807" y="715389"/>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itle 1">
            <a:extLst>
              <a:ext uri="{FF2B5EF4-FFF2-40B4-BE49-F238E27FC236}">
                <a16:creationId xmlns:a16="http://schemas.microsoft.com/office/drawing/2014/main" id="{2A8E4A61-5353-460E-A45F-025DC5FDE0A4}"/>
              </a:ext>
            </a:extLst>
          </p:cNvPr>
          <p:cNvSpPr txBox="1">
            <a:spLocks/>
          </p:cNvSpPr>
          <p:nvPr/>
        </p:nvSpPr>
        <p:spPr>
          <a:xfrm>
            <a:off x="989616" y="116939"/>
            <a:ext cx="10515600" cy="1325563"/>
          </a:xfrm>
          <a:prstGeom prst="rect">
            <a:avLst/>
          </a:prstGeom>
        </p:spPr>
        <p:txBody>
          <a:bodyPr vert="horz" lIns="91440" tIns="45720" rIns="91440" bIns="45720" rtlCol="0" anchor="ctr">
            <a:norm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599"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IN" sz="3600" dirty="0">
                <a:solidFill>
                  <a:schemeClr val="tx2">
                    <a:lumMod val="75000"/>
                  </a:schemeClr>
                </a:solidFill>
                <a:latin typeface="Century Gothic" panose="020B0502020202020204" pitchFamily="34" charset="0"/>
              </a:rPr>
              <a:t>Business Impact</a:t>
            </a:r>
            <a:endParaRPr lang="en-IN" dirty="0">
              <a:solidFill>
                <a:schemeClr val="tx2">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E66E2E2F-B9C6-41E2-8FB6-69131722FDB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3368" y="1992308"/>
            <a:ext cx="2931965" cy="1954644"/>
          </a:xfrm>
          <a:prstGeom prst="rect">
            <a:avLst/>
          </a:prstGeom>
        </p:spPr>
      </p:pic>
      <p:sp>
        <p:nvSpPr>
          <p:cNvPr id="35" name="Isosceles Triangle 34">
            <a:extLst>
              <a:ext uri="{FF2B5EF4-FFF2-40B4-BE49-F238E27FC236}">
                <a16:creationId xmlns:a16="http://schemas.microsoft.com/office/drawing/2014/main" id="{68E6699E-3CE7-47B6-8190-F01B806478E0}"/>
              </a:ext>
            </a:extLst>
          </p:cNvPr>
          <p:cNvSpPr/>
          <p:nvPr/>
        </p:nvSpPr>
        <p:spPr>
          <a:xfrm rot="5400000">
            <a:off x="435717" y="4597096"/>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4AB70C7C-90CD-4B14-A897-F8DF8C63A99A}"/>
              </a:ext>
            </a:extLst>
          </p:cNvPr>
          <p:cNvSpPr/>
          <p:nvPr/>
        </p:nvSpPr>
        <p:spPr>
          <a:xfrm rot="5400000">
            <a:off x="4641488" y="4597096"/>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A964562B-7524-4F50-A27B-0737FA6BE49A}"/>
              </a:ext>
            </a:extLst>
          </p:cNvPr>
          <p:cNvSpPr/>
          <p:nvPr/>
        </p:nvSpPr>
        <p:spPr>
          <a:xfrm rot="5400000">
            <a:off x="8701600" y="4601127"/>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064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8890029-35F7-4D41-B8A3-7B3ED7C57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979" y="115425"/>
            <a:ext cx="1451636" cy="888132"/>
          </a:xfrm>
          <a:prstGeom prst="rect">
            <a:avLst/>
          </a:prstGeom>
        </p:spPr>
      </p:pic>
      <p:sp>
        <p:nvSpPr>
          <p:cNvPr id="17" name="Oval 16">
            <a:extLst>
              <a:ext uri="{FF2B5EF4-FFF2-40B4-BE49-F238E27FC236}">
                <a16:creationId xmlns:a16="http://schemas.microsoft.com/office/drawing/2014/main" id="{A156ACDA-E747-4F6B-89F2-2C60856796D0}"/>
              </a:ext>
            </a:extLst>
          </p:cNvPr>
          <p:cNvSpPr/>
          <p:nvPr/>
        </p:nvSpPr>
        <p:spPr>
          <a:xfrm>
            <a:off x="989616" y="1900927"/>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sp>
        <p:nvSpPr>
          <p:cNvPr id="14" name="Заголовок 4">
            <a:extLst>
              <a:ext uri="{FF2B5EF4-FFF2-40B4-BE49-F238E27FC236}">
                <a16:creationId xmlns:a16="http://schemas.microsoft.com/office/drawing/2014/main" id="{DF8BE20B-04C4-4A01-9E64-1F05252A79A7}"/>
              </a:ext>
            </a:extLst>
          </p:cNvPr>
          <p:cNvSpPr>
            <a:spLocks noGrp="1"/>
          </p:cNvSpPr>
          <p:nvPr>
            <p:ph type="title"/>
          </p:nvPr>
        </p:nvSpPr>
        <p:spPr>
          <a:xfrm>
            <a:off x="605144" y="4024720"/>
            <a:ext cx="2839059" cy="419980"/>
          </a:xfrm>
        </p:spPr>
        <p:txBody>
          <a:bodyPr/>
          <a:lstStyle/>
          <a:p>
            <a:pPr algn="ctr" defTabSz="914400"/>
            <a:r>
              <a:rPr lang="en-US" sz="1800" u="sng" dirty="0">
                <a:solidFill>
                  <a:schemeClr val="tx2">
                    <a:lumMod val="75000"/>
                  </a:schemeClr>
                </a:solidFill>
                <a:latin typeface="Century Gothic" panose="020B0502020202020204" pitchFamily="34" charset="0"/>
                <a:ea typeface="+mn-ea"/>
                <a:cs typeface="+mn-cs"/>
              </a:rPr>
              <a:t>Behavior and Location Analysis (BLA) </a:t>
            </a:r>
            <a:endParaRPr lang="ru-RU" sz="1800" u="sng" dirty="0">
              <a:solidFill>
                <a:schemeClr val="tx2">
                  <a:lumMod val="75000"/>
                </a:schemeClr>
              </a:solidFill>
              <a:latin typeface="Century Gothic" panose="020B0502020202020204" pitchFamily="34" charset="0"/>
              <a:ea typeface="+mn-ea"/>
              <a:cs typeface="+mn-cs"/>
            </a:endParaRPr>
          </a:p>
        </p:txBody>
      </p:sp>
      <p:sp>
        <p:nvSpPr>
          <p:cNvPr id="19" name="Oval 18">
            <a:extLst>
              <a:ext uri="{FF2B5EF4-FFF2-40B4-BE49-F238E27FC236}">
                <a16:creationId xmlns:a16="http://schemas.microsoft.com/office/drawing/2014/main" id="{B4CC34BD-767B-4F6D-B914-0300616E4FBD}"/>
              </a:ext>
            </a:extLst>
          </p:cNvPr>
          <p:cNvSpPr/>
          <p:nvPr/>
        </p:nvSpPr>
        <p:spPr>
          <a:xfrm>
            <a:off x="5191616" y="1845828"/>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sp>
        <p:nvSpPr>
          <p:cNvPr id="20" name="Oval 19">
            <a:extLst>
              <a:ext uri="{FF2B5EF4-FFF2-40B4-BE49-F238E27FC236}">
                <a16:creationId xmlns:a16="http://schemas.microsoft.com/office/drawing/2014/main" id="{FB07DE70-BCFD-448B-9E06-D66DA5322853}"/>
              </a:ext>
            </a:extLst>
          </p:cNvPr>
          <p:cNvSpPr/>
          <p:nvPr/>
        </p:nvSpPr>
        <p:spPr>
          <a:xfrm>
            <a:off x="9182651" y="1847731"/>
            <a:ext cx="2013400" cy="20134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749" dirty="0"/>
          </a:p>
        </p:txBody>
      </p:sp>
      <p:sp>
        <p:nvSpPr>
          <p:cNvPr id="16" name="TextBox 15">
            <a:extLst>
              <a:ext uri="{FF2B5EF4-FFF2-40B4-BE49-F238E27FC236}">
                <a16:creationId xmlns:a16="http://schemas.microsoft.com/office/drawing/2014/main" id="{643A5B5A-E485-4FCD-8D29-EA2BB06D9707}"/>
              </a:ext>
            </a:extLst>
          </p:cNvPr>
          <p:cNvSpPr txBox="1"/>
          <p:nvPr/>
        </p:nvSpPr>
        <p:spPr>
          <a:xfrm>
            <a:off x="696352" y="4525498"/>
            <a:ext cx="2656642" cy="1600438"/>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Based on the geographical location where the credit card user lives he is put in one of the buckets to better understand the spending patterns of a locality and fill in the gaps</a:t>
            </a:r>
          </a:p>
        </p:txBody>
      </p:sp>
      <p:grpSp>
        <p:nvGrpSpPr>
          <p:cNvPr id="9" name="Group 8">
            <a:extLst>
              <a:ext uri="{FF2B5EF4-FFF2-40B4-BE49-F238E27FC236}">
                <a16:creationId xmlns:a16="http://schemas.microsoft.com/office/drawing/2014/main" id="{870682D8-17CD-4B8A-84D3-56E69F551E6D}"/>
              </a:ext>
            </a:extLst>
          </p:cNvPr>
          <p:cNvGrpSpPr/>
          <p:nvPr/>
        </p:nvGrpSpPr>
        <p:grpSpPr>
          <a:xfrm>
            <a:off x="4608170" y="4042032"/>
            <a:ext cx="3106525" cy="2520314"/>
            <a:chOff x="9682626" y="8084999"/>
            <a:chExt cx="6213769" cy="5041211"/>
          </a:xfrm>
        </p:grpSpPr>
        <p:sp>
          <p:nvSpPr>
            <p:cNvPr id="21" name="Заголовок 4">
              <a:extLst>
                <a:ext uri="{FF2B5EF4-FFF2-40B4-BE49-F238E27FC236}">
                  <a16:creationId xmlns:a16="http://schemas.microsoft.com/office/drawing/2014/main" id="{1A4933AC-6297-48F6-BD2E-F537ADE6CD3B}"/>
                </a:ext>
              </a:extLst>
            </p:cNvPr>
            <p:cNvSpPr txBox="1">
              <a:spLocks/>
            </p:cNvSpPr>
            <p:nvPr/>
          </p:nvSpPr>
          <p:spPr>
            <a:xfrm>
              <a:off x="9819244" y="8084999"/>
              <a:ext cx="6077151" cy="840057"/>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defTabSz="914400">
                <a:tabLst>
                  <a:tab pos="1820498" algn="l"/>
                </a:tabLst>
              </a:pPr>
              <a:r>
                <a:rPr lang="en-US" sz="1800" u="sng" dirty="0">
                  <a:solidFill>
                    <a:schemeClr val="tx2">
                      <a:lumMod val="75000"/>
                    </a:schemeClr>
                  </a:solidFill>
                  <a:latin typeface="Century Gothic" panose="020B0502020202020204" pitchFamily="34" charset="0"/>
                  <a:ea typeface="+mn-ea"/>
                  <a:cs typeface="+mn-cs"/>
                </a:rPr>
                <a:t>Tokenization</a:t>
              </a:r>
              <a:endParaRPr lang="ru-RU" sz="1800" u="sng" dirty="0">
                <a:solidFill>
                  <a:schemeClr val="tx2">
                    <a:lumMod val="75000"/>
                  </a:schemeClr>
                </a:solidFill>
                <a:latin typeface="Century Gothic" panose="020B0502020202020204" pitchFamily="34" charset="0"/>
                <a:ea typeface="+mn-ea"/>
                <a:cs typeface="+mn-cs"/>
              </a:endParaRPr>
            </a:p>
          </p:txBody>
        </p:sp>
        <p:sp>
          <p:nvSpPr>
            <p:cNvPr id="22" name="Isosceles Triangle 21">
              <a:extLst>
                <a:ext uri="{FF2B5EF4-FFF2-40B4-BE49-F238E27FC236}">
                  <a16:creationId xmlns:a16="http://schemas.microsoft.com/office/drawing/2014/main" id="{D1CA57F6-2F34-4A9E-B2DB-9321933943C8}"/>
                </a:ext>
              </a:extLst>
            </p:cNvPr>
            <p:cNvSpPr/>
            <p:nvPr/>
          </p:nvSpPr>
          <p:spPr>
            <a:xfrm rot="5400000">
              <a:off x="9645707" y="9366525"/>
              <a:ext cx="409508" cy="3356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a:solidFill>
                  <a:schemeClr val="tx1"/>
                </a:solidFill>
              </a:endParaRPr>
            </a:p>
          </p:txBody>
        </p:sp>
        <p:sp>
          <p:nvSpPr>
            <p:cNvPr id="23" name="TextBox 22">
              <a:extLst>
                <a:ext uri="{FF2B5EF4-FFF2-40B4-BE49-F238E27FC236}">
                  <a16:creationId xmlns:a16="http://schemas.microsoft.com/office/drawing/2014/main" id="{A923E11B-68BC-40FC-AD34-DF1B219F79BB}"/>
                </a:ext>
              </a:extLst>
            </p:cNvPr>
            <p:cNvSpPr txBox="1"/>
            <p:nvPr/>
          </p:nvSpPr>
          <p:spPr>
            <a:xfrm>
              <a:off x="10246669" y="9063090"/>
              <a:ext cx="5313899" cy="4063120"/>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Replacing the 16 digit card number with a </a:t>
              </a:r>
              <a:r>
                <a:rPr lang="en-IN" sz="1400" b="1" dirty="0">
                  <a:solidFill>
                    <a:schemeClr val="tx2">
                      <a:lumMod val="75000"/>
                    </a:schemeClr>
                  </a:solidFill>
                  <a:latin typeface="Century Gothic" panose="020B0502020202020204" pitchFamily="34" charset="0"/>
                </a:rPr>
                <a:t>‘Token’.</a:t>
              </a:r>
              <a:r>
                <a:rPr lang="en-US" sz="1400" dirty="0"/>
                <a:t> </a:t>
              </a:r>
              <a:r>
                <a:rPr lang="en-US" sz="1400" dirty="0">
                  <a:solidFill>
                    <a:schemeClr val="tx2">
                      <a:lumMod val="75000"/>
                    </a:schemeClr>
                  </a:solidFill>
                  <a:latin typeface="Century Gothic" panose="020B0502020202020204" pitchFamily="34" charset="0"/>
                </a:rPr>
                <a:t>Credit card tokenization helps e-commerce websites improve security, as it eliminates the need for storing credit card data, and reduces security breaches.</a:t>
              </a:r>
              <a:endParaRPr lang="en-IN" sz="1400" dirty="0">
                <a:solidFill>
                  <a:schemeClr val="tx2">
                    <a:lumMod val="75000"/>
                  </a:schemeClr>
                </a:solidFill>
                <a:latin typeface="Century Gothic" panose="020B0502020202020204" pitchFamily="34" charset="0"/>
              </a:endParaRPr>
            </a:p>
          </p:txBody>
        </p:sp>
      </p:grpSp>
      <p:sp>
        <p:nvSpPr>
          <p:cNvPr id="24" name="Заголовок 4">
            <a:extLst>
              <a:ext uri="{FF2B5EF4-FFF2-40B4-BE49-F238E27FC236}">
                <a16:creationId xmlns:a16="http://schemas.microsoft.com/office/drawing/2014/main" id="{47C2F76E-FA08-4778-8B67-3E5A494AA981}"/>
              </a:ext>
            </a:extLst>
          </p:cNvPr>
          <p:cNvSpPr txBox="1">
            <a:spLocks/>
          </p:cNvSpPr>
          <p:nvPr/>
        </p:nvSpPr>
        <p:spPr>
          <a:xfrm>
            <a:off x="8933079" y="4051404"/>
            <a:ext cx="2407769" cy="419980"/>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defTabSz="914400">
              <a:tabLst>
                <a:tab pos="1820498" algn="l"/>
              </a:tabLst>
            </a:pPr>
            <a:r>
              <a:rPr lang="en-US" sz="1800" u="sng" dirty="0">
                <a:solidFill>
                  <a:schemeClr val="tx2">
                    <a:lumMod val="75000"/>
                  </a:schemeClr>
                </a:solidFill>
                <a:latin typeface="Century Gothic" panose="020B0502020202020204" pitchFamily="34" charset="0"/>
                <a:ea typeface="+mn-ea"/>
                <a:cs typeface="+mn-cs"/>
              </a:rPr>
              <a:t>Smart Contracts</a:t>
            </a:r>
            <a:endParaRPr lang="ru-RU" sz="1800" u="sng" dirty="0">
              <a:solidFill>
                <a:schemeClr val="tx2">
                  <a:lumMod val="75000"/>
                </a:schemeClr>
              </a:solidFill>
              <a:latin typeface="Century Gothic" panose="020B0502020202020204" pitchFamily="34" charset="0"/>
              <a:ea typeface="+mn-ea"/>
              <a:cs typeface="+mn-cs"/>
            </a:endParaRPr>
          </a:p>
        </p:txBody>
      </p:sp>
      <p:sp>
        <p:nvSpPr>
          <p:cNvPr id="26" name="TextBox 25">
            <a:extLst>
              <a:ext uri="{FF2B5EF4-FFF2-40B4-BE49-F238E27FC236}">
                <a16:creationId xmlns:a16="http://schemas.microsoft.com/office/drawing/2014/main" id="{EE6AE5AD-9C73-43A0-9185-BF572C0AF0C2}"/>
              </a:ext>
            </a:extLst>
          </p:cNvPr>
          <p:cNvSpPr txBox="1"/>
          <p:nvPr/>
        </p:nvSpPr>
        <p:spPr>
          <a:xfrm>
            <a:off x="8946304" y="4533725"/>
            <a:ext cx="2656642" cy="1169551"/>
          </a:xfrm>
          <a:prstGeom prst="rect">
            <a:avLst/>
          </a:prstGeom>
          <a:noFill/>
        </p:spPr>
        <p:txBody>
          <a:bodyPr wrap="square" rtlCol="0">
            <a:spAutoFit/>
          </a:bodyPr>
          <a:lstStyle/>
          <a:p>
            <a:pPr algn="just"/>
            <a:r>
              <a:rPr lang="en-IN" sz="1400" dirty="0">
                <a:solidFill>
                  <a:schemeClr val="tx2">
                    <a:lumMod val="75000"/>
                  </a:schemeClr>
                </a:solidFill>
                <a:latin typeface="Century Gothic" panose="020B0502020202020204" pitchFamily="34" charset="0"/>
              </a:rPr>
              <a:t>storing KYC verification data in distributed networks in a blockchain, along with the ability to execute smart contracts </a:t>
            </a:r>
          </a:p>
        </p:txBody>
      </p:sp>
      <p:sp>
        <p:nvSpPr>
          <p:cNvPr id="27" name="Arrow: Right 26">
            <a:extLst>
              <a:ext uri="{FF2B5EF4-FFF2-40B4-BE49-F238E27FC236}">
                <a16:creationId xmlns:a16="http://schemas.microsoft.com/office/drawing/2014/main" id="{701BBF8C-FCF0-4EF5-93C3-32708F265129}"/>
              </a:ext>
            </a:extLst>
          </p:cNvPr>
          <p:cNvSpPr/>
          <p:nvPr/>
        </p:nvSpPr>
        <p:spPr>
          <a:xfrm>
            <a:off x="631807" y="715389"/>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itle 1">
            <a:extLst>
              <a:ext uri="{FF2B5EF4-FFF2-40B4-BE49-F238E27FC236}">
                <a16:creationId xmlns:a16="http://schemas.microsoft.com/office/drawing/2014/main" id="{2A8E4A61-5353-460E-A45F-025DC5FDE0A4}"/>
              </a:ext>
            </a:extLst>
          </p:cNvPr>
          <p:cNvSpPr txBox="1">
            <a:spLocks/>
          </p:cNvSpPr>
          <p:nvPr/>
        </p:nvSpPr>
        <p:spPr>
          <a:xfrm>
            <a:off x="989616" y="116939"/>
            <a:ext cx="10515600" cy="1325563"/>
          </a:xfrm>
          <a:prstGeom prst="rect">
            <a:avLst/>
          </a:prstGeom>
        </p:spPr>
        <p:txBody>
          <a:bodyPr vert="horz" lIns="91440" tIns="45720" rIns="91440" bIns="45720" rtlCol="0" anchor="ctr">
            <a:normAutofit/>
          </a:bodyPr>
          <a:lstStyle>
            <a:lvl1pPr marL="0" marR="0" indent="0" algn="l" defTabSz="1219017" rtl="0" eaLnBrk="1" fontAlgn="auto" latinLnBrk="0" hangingPunct="1">
              <a:lnSpc>
                <a:spcPct val="100000"/>
              </a:lnSpc>
              <a:spcBef>
                <a:spcPct val="0"/>
              </a:spcBef>
              <a:spcAft>
                <a:spcPts val="0"/>
              </a:spcAft>
              <a:buClrTx/>
              <a:buSzTx/>
              <a:buFontTx/>
              <a:buNone/>
              <a:tabLst>
                <a:tab pos="1820498" algn="l"/>
              </a:tabLst>
              <a:defRPr sz="3599"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IN" sz="3600" dirty="0">
                <a:solidFill>
                  <a:schemeClr val="tx2">
                    <a:lumMod val="75000"/>
                  </a:schemeClr>
                </a:solidFill>
                <a:latin typeface="Century Gothic" panose="020B0502020202020204" pitchFamily="34" charset="0"/>
              </a:rPr>
              <a:t>Novelty</a:t>
            </a:r>
            <a:endParaRPr lang="en-IN" dirty="0">
              <a:solidFill>
                <a:schemeClr val="tx2">
                  <a:lumMod val="75000"/>
                </a:schemeClr>
              </a:solidFill>
              <a:latin typeface="Century Gothic" panose="020B0502020202020204" pitchFamily="34" charset="0"/>
            </a:endParaRPr>
          </a:p>
        </p:txBody>
      </p:sp>
      <p:sp>
        <p:nvSpPr>
          <p:cNvPr id="35" name="Isosceles Triangle 34">
            <a:extLst>
              <a:ext uri="{FF2B5EF4-FFF2-40B4-BE49-F238E27FC236}">
                <a16:creationId xmlns:a16="http://schemas.microsoft.com/office/drawing/2014/main" id="{68E6699E-3CE7-47B6-8190-F01B806478E0}"/>
              </a:ext>
            </a:extLst>
          </p:cNvPr>
          <p:cNvSpPr/>
          <p:nvPr/>
        </p:nvSpPr>
        <p:spPr>
          <a:xfrm rot="5400000">
            <a:off x="435717" y="4597096"/>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4AB70C7C-90CD-4B14-A897-F8DF8C63A99A}"/>
              </a:ext>
            </a:extLst>
          </p:cNvPr>
          <p:cNvSpPr/>
          <p:nvPr/>
        </p:nvSpPr>
        <p:spPr>
          <a:xfrm rot="5400000">
            <a:off x="4641488" y="4597096"/>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A964562B-7524-4F50-A27B-0737FA6BE49A}"/>
              </a:ext>
            </a:extLst>
          </p:cNvPr>
          <p:cNvSpPr/>
          <p:nvPr/>
        </p:nvSpPr>
        <p:spPr>
          <a:xfrm rot="5400000">
            <a:off x="8701600" y="4601127"/>
            <a:ext cx="241454" cy="197918"/>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5CF2BEE-8592-4BE0-A056-2C1187284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2" y="1832969"/>
            <a:ext cx="3313250" cy="2208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0D97A5AB-2F6A-450F-A32C-1766B446F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533" y="1598319"/>
            <a:ext cx="2448685" cy="2382847"/>
          </a:xfrm>
          <a:prstGeom prst="rect">
            <a:avLst/>
          </a:prstGeom>
        </p:spPr>
      </p:pic>
      <p:pic>
        <p:nvPicPr>
          <p:cNvPr id="29" name="Picture 28">
            <a:extLst>
              <a:ext uri="{FF2B5EF4-FFF2-40B4-BE49-F238E27FC236}">
                <a16:creationId xmlns:a16="http://schemas.microsoft.com/office/drawing/2014/main" id="{59EDFC24-7D81-4F26-9AAC-945249BD2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9731" y="2160847"/>
            <a:ext cx="2719239" cy="1812826"/>
          </a:xfrm>
          <a:prstGeom prst="rect">
            <a:avLst/>
          </a:prstGeom>
        </p:spPr>
      </p:pic>
    </p:spTree>
    <p:extLst>
      <p:ext uri="{BB962C8B-B14F-4D97-AF65-F5344CB8AC3E}">
        <p14:creationId xmlns:p14="http://schemas.microsoft.com/office/powerpoint/2010/main" val="31916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883" y="126404"/>
            <a:ext cx="1607996" cy="983795"/>
          </a:xfrm>
          <a:prstGeom prst="rect">
            <a:avLst/>
          </a:prstGeom>
        </p:spPr>
      </p:pic>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F5D776F2-6C99-4B2B-84D2-E5DD60735F78}"/>
              </a:ext>
            </a:extLst>
          </p:cNvPr>
          <p:cNvGrpSpPr/>
          <p:nvPr/>
        </p:nvGrpSpPr>
        <p:grpSpPr>
          <a:xfrm>
            <a:off x="691806" y="1155713"/>
            <a:ext cx="9378291" cy="1709743"/>
            <a:chOff x="649637" y="1448335"/>
            <a:chExt cx="9378291" cy="1709743"/>
          </a:xfrm>
        </p:grpSpPr>
        <p:sp>
          <p:nvSpPr>
            <p:cNvPr id="11" name="Текст 3">
              <a:extLst>
                <a:ext uri="{FF2B5EF4-FFF2-40B4-BE49-F238E27FC236}">
                  <a16:creationId xmlns:a16="http://schemas.microsoft.com/office/drawing/2014/main" id="{B824BAEF-BB25-432B-B2BE-4A982BF788D0}"/>
                </a:ext>
              </a:extLst>
            </p:cNvPr>
            <p:cNvSpPr txBox="1">
              <a:spLocks/>
            </p:cNvSpPr>
            <p:nvPr/>
          </p:nvSpPr>
          <p:spPr>
            <a:xfrm>
              <a:off x="897313" y="1448335"/>
              <a:ext cx="9130615" cy="1709743"/>
            </a:xfrm>
            <a:prstGeom prst="rect">
              <a:avLst/>
            </a:prstGeom>
          </p:spPr>
          <p:txBody>
            <a:bodyPr vert="horz" lIns="91440" tIns="45720" rIns="91440" bIns="45720" rtlCol="0" anchor="ctr">
              <a:normAutofit lnSpcReduction="1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900" dirty="0">
                  <a:solidFill>
                    <a:schemeClr val="tx1"/>
                  </a:solidFill>
                  <a:latin typeface="Circular Std Book" panose="020B0604020101020102" pitchFamily="34" charset="0"/>
                  <a:cs typeface="Circular Std Book" panose="020B0604020101020102" pitchFamily="34" charset="0"/>
                </a:rPr>
                <a:t>Single, unified KYC verification Database for cutting down the repetitive individual checking by different institutions. Database will be maintained in a safe </a:t>
              </a:r>
              <a:r>
                <a:rPr lang="en-US" sz="1900" b="1" dirty="0" err="1">
                  <a:solidFill>
                    <a:schemeClr val="tx1"/>
                  </a:solidFill>
                  <a:latin typeface="Circular Std Book" panose="020B0604020101020102" pitchFamily="34" charset="0"/>
                  <a:cs typeface="Circular Std Book" panose="020B0604020101020102" pitchFamily="34" charset="0"/>
                </a:rPr>
                <a:t>BlockChain</a:t>
              </a:r>
              <a:r>
                <a:rPr lang="en-US" sz="1900" b="1" dirty="0">
                  <a:solidFill>
                    <a:schemeClr val="tx1"/>
                  </a:solidFill>
                  <a:latin typeface="Circular Std Book" panose="020B0604020101020102" pitchFamily="34" charset="0"/>
                  <a:cs typeface="Circular Std Book" panose="020B0604020101020102" pitchFamily="34" charset="0"/>
                </a:rPr>
                <a:t> Architecture </a:t>
              </a:r>
              <a:r>
                <a:rPr lang="en-US" sz="1900" dirty="0">
                  <a:solidFill>
                    <a:schemeClr val="tx1"/>
                  </a:solidFill>
                  <a:latin typeface="Circular Std Book" panose="020B0604020101020102" pitchFamily="34" charset="0"/>
                  <a:cs typeface="Circular Std Book" panose="020B0604020101020102" pitchFamily="34" charset="0"/>
                </a:rPr>
                <a:t>which guarantees no hampering whatsoever. Also the number of fraudulent transactions will be linked to a person’s KYC block and after a set threshold is crossed, the person will be temporarily blocked from conducting transactions online</a:t>
              </a:r>
              <a:endParaRPr lang="en-US" dirty="0">
                <a:latin typeface="Circular Std Book" panose="020B0604020101020102" pitchFamily="34" charset="0"/>
                <a:cs typeface="Circular Std Book" panose="020B0604020101020102" pitchFamily="34" charset="0"/>
              </a:endParaRPr>
            </a:p>
          </p:txBody>
        </p:sp>
        <p:sp>
          <p:nvSpPr>
            <p:cNvPr id="13" name="Isosceles Triangle 12">
              <a:extLst>
                <a:ext uri="{FF2B5EF4-FFF2-40B4-BE49-F238E27FC236}">
                  <a16:creationId xmlns:a16="http://schemas.microsoft.com/office/drawing/2014/main" id="{7EDF41BF-85B7-4D47-A655-9E39DEAA639B}"/>
                </a:ext>
              </a:extLst>
            </p:cNvPr>
            <p:cNvSpPr/>
            <p:nvPr/>
          </p:nvSpPr>
          <p:spPr>
            <a:xfrm rot="5400000">
              <a:off x="652748" y="181776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itle 1">
            <a:extLst>
              <a:ext uri="{FF2B5EF4-FFF2-40B4-BE49-F238E27FC236}">
                <a16:creationId xmlns:a16="http://schemas.microsoft.com/office/drawing/2014/main" id="{242565AF-B962-47B0-AADC-D47DC7ECE4FF}"/>
              </a:ext>
            </a:extLst>
          </p:cNvPr>
          <p:cNvSpPr txBox="1">
            <a:spLocks/>
          </p:cNvSpPr>
          <p:nvPr/>
        </p:nvSpPr>
        <p:spPr>
          <a:xfrm>
            <a:off x="809451" y="1227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tx2">
                    <a:lumMod val="75000"/>
                  </a:schemeClr>
                </a:solidFill>
                <a:latin typeface="Century Gothic" panose="020B0502020202020204" pitchFamily="34" charset="0"/>
              </a:rPr>
              <a:t>Going Forward, </a:t>
            </a:r>
            <a:r>
              <a:rPr lang="en-IN" dirty="0">
                <a:solidFill>
                  <a:schemeClr val="tx2">
                    <a:lumMod val="75000"/>
                  </a:schemeClr>
                </a:solidFill>
                <a:latin typeface="Century Gothic" panose="020B0502020202020204" pitchFamily="34" charset="0"/>
              </a:rPr>
              <a:t>we plan to</a:t>
            </a:r>
          </a:p>
        </p:txBody>
      </p:sp>
      <p:grpSp>
        <p:nvGrpSpPr>
          <p:cNvPr id="16" name="Group 15">
            <a:extLst>
              <a:ext uri="{FF2B5EF4-FFF2-40B4-BE49-F238E27FC236}">
                <a16:creationId xmlns:a16="http://schemas.microsoft.com/office/drawing/2014/main" id="{FE732A5E-DDB3-4397-875C-B74BE918C484}"/>
              </a:ext>
            </a:extLst>
          </p:cNvPr>
          <p:cNvGrpSpPr/>
          <p:nvPr/>
        </p:nvGrpSpPr>
        <p:grpSpPr>
          <a:xfrm>
            <a:off x="634697" y="2722697"/>
            <a:ext cx="9378291" cy="849502"/>
            <a:chOff x="649637" y="1516851"/>
            <a:chExt cx="9378291" cy="849502"/>
          </a:xfrm>
        </p:grpSpPr>
        <p:sp>
          <p:nvSpPr>
            <p:cNvPr id="17" name="Текст 3">
              <a:extLst>
                <a:ext uri="{FF2B5EF4-FFF2-40B4-BE49-F238E27FC236}">
                  <a16:creationId xmlns:a16="http://schemas.microsoft.com/office/drawing/2014/main" id="{A3091D77-CBD9-4240-9EDC-1FEAFF12F7FF}"/>
                </a:ext>
              </a:extLst>
            </p:cNvPr>
            <p:cNvSpPr txBox="1">
              <a:spLocks/>
            </p:cNvSpPr>
            <p:nvPr/>
          </p:nvSpPr>
          <p:spPr>
            <a:xfrm>
              <a:off x="897313" y="1516851"/>
              <a:ext cx="9130615" cy="849502"/>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900" dirty="0">
                  <a:solidFill>
                    <a:schemeClr val="tx1"/>
                  </a:solidFill>
                  <a:latin typeface="Circular Std Book" panose="020B0604020101020102" pitchFamily="34" charset="0"/>
                  <a:cs typeface="Circular Std Book" panose="020B0604020101020102" pitchFamily="34" charset="0"/>
                </a:rPr>
                <a:t>Deployment of </a:t>
              </a:r>
              <a:r>
                <a:rPr lang="en-US" sz="1900" b="1" dirty="0" err="1">
                  <a:solidFill>
                    <a:schemeClr val="tx1"/>
                  </a:solidFill>
                  <a:latin typeface="Circular Std Book" panose="020B0604020101020102" pitchFamily="34" charset="0"/>
                  <a:cs typeface="Circular Std Book" panose="020B0604020101020102" pitchFamily="34" charset="0"/>
                </a:rPr>
                <a:t>SmartContracts</a:t>
              </a:r>
              <a:r>
                <a:rPr lang="en-US" sz="1900" dirty="0">
                  <a:solidFill>
                    <a:schemeClr val="tx1"/>
                  </a:solidFill>
                  <a:latin typeface="Circular Std Book" panose="020B0604020101020102" pitchFamily="34" charset="0"/>
                  <a:cs typeface="Circular Std Book" panose="020B0604020101020102" pitchFamily="34" charset="0"/>
                </a:rPr>
                <a:t> which ensure that after a certain action is performed, a series of actions follow </a:t>
              </a:r>
              <a:endParaRPr lang="en-US" dirty="0">
                <a:latin typeface="Circular Std Book" panose="020B0604020101020102" pitchFamily="34" charset="0"/>
                <a:cs typeface="Circular Std Book" panose="020B0604020101020102" pitchFamily="34" charset="0"/>
              </a:endParaRPr>
            </a:p>
          </p:txBody>
        </p:sp>
        <p:sp>
          <p:nvSpPr>
            <p:cNvPr id="18" name="Isosceles Triangle 17">
              <a:extLst>
                <a:ext uri="{FF2B5EF4-FFF2-40B4-BE49-F238E27FC236}">
                  <a16:creationId xmlns:a16="http://schemas.microsoft.com/office/drawing/2014/main" id="{354A3EFA-AEDB-4D4D-AFC9-5CF3BE5C0081}"/>
                </a:ext>
              </a:extLst>
            </p:cNvPr>
            <p:cNvSpPr/>
            <p:nvPr/>
          </p:nvSpPr>
          <p:spPr>
            <a:xfrm rot="5400000">
              <a:off x="652748" y="181776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Slide Number Placeholder 1">
            <a:extLst>
              <a:ext uri="{FF2B5EF4-FFF2-40B4-BE49-F238E27FC236}">
                <a16:creationId xmlns:a16="http://schemas.microsoft.com/office/drawing/2014/main" id="{0168F19D-D895-45FB-AF86-B18284A25043}"/>
              </a:ext>
            </a:extLst>
          </p:cNvPr>
          <p:cNvSpPr>
            <a:spLocks noGrp="1"/>
          </p:cNvSpPr>
          <p:nvPr>
            <p:ph type="sldNum" sz="quarter" idx="12"/>
          </p:nvPr>
        </p:nvSpPr>
        <p:spPr>
          <a:xfrm>
            <a:off x="8610600" y="6356350"/>
            <a:ext cx="2743200" cy="365125"/>
          </a:xfrm>
        </p:spPr>
        <p:txBody>
          <a:bodyPr/>
          <a:lstStyle/>
          <a:p>
            <a:fld id="{B2C36474-EDC9-4EC4-9010-A86FD5CD94EB}" type="slidenum">
              <a:rPr lang="en-IN" smtClean="0"/>
              <a:t>14</a:t>
            </a:fld>
            <a:endParaRPr lang="en-IN"/>
          </a:p>
        </p:txBody>
      </p:sp>
      <p:pic>
        <p:nvPicPr>
          <p:cNvPr id="20" name="Picture 19">
            <a:extLst>
              <a:ext uri="{FF2B5EF4-FFF2-40B4-BE49-F238E27FC236}">
                <a16:creationId xmlns:a16="http://schemas.microsoft.com/office/drawing/2014/main" id="{D8F95417-6F3F-4D71-A57E-586A83C84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43" y="3542371"/>
            <a:ext cx="2328667" cy="2082800"/>
          </a:xfrm>
          <a:prstGeom prst="rect">
            <a:avLst/>
          </a:prstGeom>
        </p:spPr>
      </p:pic>
      <p:sp>
        <p:nvSpPr>
          <p:cNvPr id="21" name="TextBox 11">
            <a:extLst>
              <a:ext uri="{FF2B5EF4-FFF2-40B4-BE49-F238E27FC236}">
                <a16:creationId xmlns:a16="http://schemas.microsoft.com/office/drawing/2014/main" id="{D20A5032-9447-48FF-8236-99F422C749EB}"/>
              </a:ext>
            </a:extLst>
          </p:cNvPr>
          <p:cNvSpPr txBox="1">
            <a:spLocks noChangeArrowheads="1"/>
          </p:cNvSpPr>
          <p:nvPr/>
        </p:nvSpPr>
        <p:spPr bwMode="auto">
          <a:xfrm>
            <a:off x="691806" y="5851912"/>
            <a:ext cx="23286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solidFill>
                  <a:schemeClr val="tx2"/>
                </a:solidFill>
              </a:rPr>
              <a:t>Safety Of Blockchain</a:t>
            </a:r>
            <a:endParaRPr lang="en-US" altLang="en-US" dirty="0">
              <a:solidFill>
                <a:schemeClr val="tx2"/>
              </a:solidFill>
            </a:endParaRPr>
          </a:p>
        </p:txBody>
      </p:sp>
      <p:sp>
        <p:nvSpPr>
          <p:cNvPr id="22" name="TextBox 11">
            <a:extLst>
              <a:ext uri="{FF2B5EF4-FFF2-40B4-BE49-F238E27FC236}">
                <a16:creationId xmlns:a16="http://schemas.microsoft.com/office/drawing/2014/main" id="{8FBC6414-4621-4A1A-89ED-87B91B81820D}"/>
              </a:ext>
            </a:extLst>
          </p:cNvPr>
          <p:cNvSpPr txBox="1">
            <a:spLocks noChangeArrowheads="1"/>
          </p:cNvSpPr>
          <p:nvPr/>
        </p:nvSpPr>
        <p:spPr bwMode="auto">
          <a:xfrm>
            <a:off x="4475505" y="5851912"/>
            <a:ext cx="2857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solidFill>
                  <a:schemeClr val="tx2"/>
                </a:solidFill>
              </a:rPr>
              <a:t>Reliability of Pen and Paper </a:t>
            </a:r>
            <a:endParaRPr lang="en-US" altLang="en-US" dirty="0">
              <a:solidFill>
                <a:schemeClr val="tx2"/>
              </a:solidFill>
            </a:endParaRPr>
          </a:p>
        </p:txBody>
      </p:sp>
      <p:sp>
        <p:nvSpPr>
          <p:cNvPr id="23" name="TextBox 11">
            <a:extLst>
              <a:ext uri="{FF2B5EF4-FFF2-40B4-BE49-F238E27FC236}">
                <a16:creationId xmlns:a16="http://schemas.microsoft.com/office/drawing/2014/main" id="{CCE182F9-F51F-45E9-867B-F8186596134D}"/>
              </a:ext>
            </a:extLst>
          </p:cNvPr>
          <p:cNvSpPr txBox="1">
            <a:spLocks noChangeArrowheads="1"/>
          </p:cNvSpPr>
          <p:nvPr/>
        </p:nvSpPr>
        <p:spPr bwMode="auto">
          <a:xfrm>
            <a:off x="8610600" y="5856995"/>
            <a:ext cx="2971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b="1" dirty="0">
                <a:solidFill>
                  <a:schemeClr val="tx2"/>
                </a:solidFill>
              </a:rPr>
              <a:t>KYC on a distributed Network</a:t>
            </a:r>
            <a:endParaRPr lang="en-US" altLang="en-US" dirty="0">
              <a:solidFill>
                <a:schemeClr val="tx2"/>
              </a:solidFill>
            </a:endParaRPr>
          </a:p>
        </p:txBody>
      </p:sp>
      <p:sp>
        <p:nvSpPr>
          <p:cNvPr id="24" name="TextBox 11">
            <a:extLst>
              <a:ext uri="{FF2B5EF4-FFF2-40B4-BE49-F238E27FC236}">
                <a16:creationId xmlns:a16="http://schemas.microsoft.com/office/drawing/2014/main" id="{19E3AD9B-C104-4EE7-941D-792B63EB4918}"/>
              </a:ext>
            </a:extLst>
          </p:cNvPr>
          <p:cNvSpPr txBox="1">
            <a:spLocks noChangeArrowheads="1"/>
          </p:cNvSpPr>
          <p:nvPr/>
        </p:nvSpPr>
        <p:spPr bwMode="auto">
          <a:xfrm>
            <a:off x="7671239" y="3787880"/>
            <a:ext cx="7186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9600" b="1" dirty="0">
                <a:solidFill>
                  <a:schemeClr val="tx2"/>
                </a:solidFill>
              </a:rPr>
              <a:t>+</a:t>
            </a:r>
            <a:endParaRPr lang="en-US" altLang="en-US" sz="9600" dirty="0">
              <a:solidFill>
                <a:schemeClr val="tx2"/>
              </a:solidFill>
            </a:endParaRPr>
          </a:p>
        </p:txBody>
      </p:sp>
      <p:pic>
        <p:nvPicPr>
          <p:cNvPr id="25" name="Picture 24">
            <a:extLst>
              <a:ext uri="{FF2B5EF4-FFF2-40B4-BE49-F238E27FC236}">
                <a16:creationId xmlns:a16="http://schemas.microsoft.com/office/drawing/2014/main" id="{FD706279-0ADE-4826-942D-407D3A3816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2909" y="3542370"/>
            <a:ext cx="2599791" cy="2082801"/>
          </a:xfrm>
          <a:prstGeom prst="rect">
            <a:avLst/>
          </a:prstGeom>
        </p:spPr>
      </p:pic>
      <p:sp>
        <p:nvSpPr>
          <p:cNvPr id="26" name="TextBox 11">
            <a:extLst>
              <a:ext uri="{FF2B5EF4-FFF2-40B4-BE49-F238E27FC236}">
                <a16:creationId xmlns:a16="http://schemas.microsoft.com/office/drawing/2014/main" id="{9AA2DAFB-2657-4019-A76C-2AED4CE5DEE9}"/>
              </a:ext>
            </a:extLst>
          </p:cNvPr>
          <p:cNvSpPr txBox="1">
            <a:spLocks noChangeArrowheads="1"/>
          </p:cNvSpPr>
          <p:nvPr/>
        </p:nvSpPr>
        <p:spPr bwMode="auto">
          <a:xfrm>
            <a:off x="3359555" y="3798940"/>
            <a:ext cx="7186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9600" b="1" dirty="0">
                <a:solidFill>
                  <a:schemeClr val="tx2"/>
                </a:solidFill>
              </a:rPr>
              <a:t>+</a:t>
            </a:r>
            <a:endParaRPr lang="en-US" altLang="en-US" sz="9600" dirty="0">
              <a:solidFill>
                <a:schemeClr val="tx2"/>
              </a:solidFill>
            </a:endParaRPr>
          </a:p>
        </p:txBody>
      </p:sp>
      <p:pic>
        <p:nvPicPr>
          <p:cNvPr id="27" name="Picture 26">
            <a:extLst>
              <a:ext uri="{FF2B5EF4-FFF2-40B4-BE49-F238E27FC236}">
                <a16:creationId xmlns:a16="http://schemas.microsoft.com/office/drawing/2014/main" id="{5C49AA9F-4EE9-445F-AAC4-ABE3BA28E5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1621" y="3428999"/>
            <a:ext cx="2722601" cy="2405384"/>
          </a:xfrm>
          <a:prstGeom prst="rect">
            <a:avLst/>
          </a:prstGeom>
        </p:spPr>
      </p:pic>
      <p:sp>
        <p:nvSpPr>
          <p:cNvPr id="28" name="TextBox 11">
            <a:extLst>
              <a:ext uri="{FF2B5EF4-FFF2-40B4-BE49-F238E27FC236}">
                <a16:creationId xmlns:a16="http://schemas.microsoft.com/office/drawing/2014/main" id="{D0AC3942-E474-4A55-95D7-18E9F0B66E92}"/>
              </a:ext>
            </a:extLst>
          </p:cNvPr>
          <p:cNvSpPr txBox="1">
            <a:spLocks noChangeArrowheads="1"/>
          </p:cNvSpPr>
          <p:nvPr/>
        </p:nvSpPr>
        <p:spPr bwMode="auto">
          <a:xfrm>
            <a:off x="3444308" y="6356350"/>
            <a:ext cx="49202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2000" b="1" dirty="0">
                <a:solidFill>
                  <a:schemeClr val="tx2"/>
                </a:solidFill>
              </a:rPr>
              <a:t>Features of KYC Blockchain Architecture</a:t>
            </a:r>
            <a:endParaRPr lang="en-US" altLang="en-US" sz="2000" dirty="0">
              <a:solidFill>
                <a:schemeClr val="tx2"/>
              </a:solidFill>
            </a:endParaRPr>
          </a:p>
        </p:txBody>
      </p:sp>
    </p:spTree>
    <p:extLst>
      <p:ext uri="{BB962C8B-B14F-4D97-AF65-F5344CB8AC3E}">
        <p14:creationId xmlns:p14="http://schemas.microsoft.com/office/powerpoint/2010/main" val="3879063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883" y="126404"/>
            <a:ext cx="1607996" cy="983795"/>
          </a:xfrm>
          <a:prstGeom prst="rect">
            <a:avLst/>
          </a:prstGeom>
        </p:spPr>
      </p:pic>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a:extLst>
              <a:ext uri="{FF2B5EF4-FFF2-40B4-BE49-F238E27FC236}">
                <a16:creationId xmlns:a16="http://schemas.microsoft.com/office/drawing/2014/main" id="{242565AF-B962-47B0-AADC-D47DC7ECE4FF}"/>
              </a:ext>
            </a:extLst>
          </p:cNvPr>
          <p:cNvSpPr txBox="1">
            <a:spLocks/>
          </p:cNvSpPr>
          <p:nvPr/>
        </p:nvSpPr>
        <p:spPr>
          <a:xfrm>
            <a:off x="809451" y="1227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tx2">
                    <a:lumMod val="75000"/>
                  </a:schemeClr>
                </a:solidFill>
                <a:latin typeface="Century Gothic" panose="020B0502020202020204" pitchFamily="34" charset="0"/>
              </a:rPr>
              <a:t>Financial Model</a:t>
            </a:r>
            <a:endParaRPr lang="en-IN" dirty="0">
              <a:solidFill>
                <a:schemeClr val="tx2">
                  <a:lumMod val="75000"/>
                </a:schemeClr>
              </a:solidFill>
              <a:latin typeface="Century Gothic" panose="020B0502020202020204" pitchFamily="34" charset="0"/>
            </a:endParaRPr>
          </a:p>
        </p:txBody>
      </p:sp>
      <p:pic>
        <p:nvPicPr>
          <p:cNvPr id="7" name="Graphic 6" descr="Money">
            <a:extLst>
              <a:ext uri="{FF2B5EF4-FFF2-40B4-BE49-F238E27FC236}">
                <a16:creationId xmlns:a16="http://schemas.microsoft.com/office/drawing/2014/main" id="{0529E758-EDE2-43F1-A772-A5779A11F4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0051" y="195799"/>
            <a:ext cx="914400" cy="914400"/>
          </a:xfrm>
          <a:prstGeom prst="rect">
            <a:avLst/>
          </a:prstGeom>
        </p:spPr>
      </p:pic>
      <p:pic>
        <p:nvPicPr>
          <p:cNvPr id="10" name="Graphic 9" descr="Database">
            <a:extLst>
              <a:ext uri="{FF2B5EF4-FFF2-40B4-BE49-F238E27FC236}">
                <a16:creationId xmlns:a16="http://schemas.microsoft.com/office/drawing/2014/main" id="{2647523D-D376-4A8B-A941-3CFECD2956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451" y="3429000"/>
            <a:ext cx="914400" cy="914400"/>
          </a:xfrm>
          <a:prstGeom prst="rect">
            <a:avLst/>
          </a:prstGeom>
        </p:spPr>
      </p:pic>
      <p:pic>
        <p:nvPicPr>
          <p:cNvPr id="12" name="Graphic 11" descr="Gauge">
            <a:extLst>
              <a:ext uri="{FF2B5EF4-FFF2-40B4-BE49-F238E27FC236}">
                <a16:creationId xmlns:a16="http://schemas.microsoft.com/office/drawing/2014/main" id="{E51E307A-9878-43B4-BB3A-BF7F39EB9E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6000" y="1818826"/>
            <a:ext cx="914400" cy="914400"/>
          </a:xfrm>
          <a:prstGeom prst="rect">
            <a:avLst/>
          </a:prstGeom>
        </p:spPr>
      </p:pic>
      <p:pic>
        <p:nvPicPr>
          <p:cNvPr id="15" name="Graphic 14" descr="Web design">
            <a:extLst>
              <a:ext uri="{FF2B5EF4-FFF2-40B4-BE49-F238E27FC236}">
                <a16:creationId xmlns:a16="http://schemas.microsoft.com/office/drawing/2014/main" id="{C44350D0-B6F5-4B9C-B217-9735030106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9451" y="1818826"/>
            <a:ext cx="914400" cy="914400"/>
          </a:xfrm>
          <a:prstGeom prst="rect">
            <a:avLst/>
          </a:prstGeom>
        </p:spPr>
      </p:pic>
      <p:sp>
        <p:nvSpPr>
          <p:cNvPr id="16" name="Текст 7">
            <a:extLst>
              <a:ext uri="{FF2B5EF4-FFF2-40B4-BE49-F238E27FC236}">
                <a16:creationId xmlns:a16="http://schemas.microsoft.com/office/drawing/2014/main" id="{3EE012C2-9C08-4F6B-856E-4F5D703CEBF4}"/>
              </a:ext>
            </a:extLst>
          </p:cNvPr>
          <p:cNvSpPr txBox="1">
            <a:spLocks/>
          </p:cNvSpPr>
          <p:nvPr/>
        </p:nvSpPr>
        <p:spPr>
          <a:xfrm>
            <a:off x="1869902" y="1894856"/>
            <a:ext cx="2201960" cy="651640"/>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Cost1: API</a:t>
            </a:r>
          </a:p>
          <a:p>
            <a:pPr marL="0" indent="0" algn="just">
              <a:buNone/>
            </a:pPr>
            <a:r>
              <a:rPr lang="en-IN" sz="1600" b="1" dirty="0">
                <a:solidFill>
                  <a:schemeClr val="tx1"/>
                </a:solidFill>
                <a:latin typeface="Circular Std Book" panose="020B0604020101020102" pitchFamily="34" charset="0"/>
                <a:cs typeface="Circular Std Book" panose="020B0604020101020102" pitchFamily="34" charset="0"/>
              </a:rPr>
              <a:t>0.2% of transactions</a:t>
            </a:r>
          </a:p>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 </a:t>
            </a:r>
          </a:p>
        </p:txBody>
      </p:sp>
      <p:sp>
        <p:nvSpPr>
          <p:cNvPr id="17" name="Текст 7">
            <a:extLst>
              <a:ext uri="{FF2B5EF4-FFF2-40B4-BE49-F238E27FC236}">
                <a16:creationId xmlns:a16="http://schemas.microsoft.com/office/drawing/2014/main" id="{7F2E25EE-19DF-4515-A37B-480ADFABAD70}"/>
              </a:ext>
            </a:extLst>
          </p:cNvPr>
          <p:cNvSpPr txBox="1">
            <a:spLocks/>
          </p:cNvSpPr>
          <p:nvPr/>
        </p:nvSpPr>
        <p:spPr>
          <a:xfrm>
            <a:off x="1869902" y="3429000"/>
            <a:ext cx="2322611" cy="1003557"/>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01CC9B"/>
                </a:solidFill>
                <a:latin typeface="Circular Std Book" panose="020B0604020101020102" pitchFamily="34" charset="0"/>
                <a:cs typeface="Circular Std Book" panose="020B0604020101020102" pitchFamily="34" charset="0"/>
              </a:rPr>
              <a:t>Cost2: Deployment</a:t>
            </a:r>
          </a:p>
          <a:p>
            <a:pPr marL="0" indent="0" algn="just">
              <a:buNone/>
            </a:pPr>
            <a:r>
              <a:rPr lang="en-IN" sz="1600" b="1" dirty="0">
                <a:solidFill>
                  <a:schemeClr val="tx1"/>
                </a:solidFill>
                <a:latin typeface="Circular Std Book" panose="020B0604020101020102" pitchFamily="34" charset="0"/>
                <a:cs typeface="Circular Std Book" panose="020B0604020101020102" pitchFamily="34" charset="0"/>
              </a:rPr>
              <a:t>One-time cost of Rs 3.2 lack</a:t>
            </a:r>
          </a:p>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 </a:t>
            </a:r>
          </a:p>
        </p:txBody>
      </p:sp>
      <p:sp>
        <p:nvSpPr>
          <p:cNvPr id="18" name="Текст 7">
            <a:extLst>
              <a:ext uri="{FF2B5EF4-FFF2-40B4-BE49-F238E27FC236}">
                <a16:creationId xmlns:a16="http://schemas.microsoft.com/office/drawing/2014/main" id="{2D6F577A-924B-4D7F-BB8F-E88EC57E659D}"/>
              </a:ext>
            </a:extLst>
          </p:cNvPr>
          <p:cNvSpPr txBox="1">
            <a:spLocks/>
          </p:cNvSpPr>
          <p:nvPr/>
        </p:nvSpPr>
        <p:spPr>
          <a:xfrm>
            <a:off x="1802321" y="5053359"/>
            <a:ext cx="2337122" cy="1003557"/>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00B0F0"/>
                </a:solidFill>
                <a:latin typeface="Circular Std Book" panose="020B0604020101020102" pitchFamily="34" charset="0"/>
                <a:cs typeface="Circular Std Book" panose="020B0604020101020102" pitchFamily="34" charset="0"/>
              </a:rPr>
              <a:t>Cost3: SDK </a:t>
            </a:r>
          </a:p>
          <a:p>
            <a:pPr marL="0" indent="0" algn="just">
              <a:buNone/>
            </a:pPr>
            <a:r>
              <a:rPr lang="en-IN" sz="1600" b="1" dirty="0">
                <a:solidFill>
                  <a:schemeClr val="tx1"/>
                </a:solidFill>
                <a:latin typeface="Circular Std Book" panose="020B0604020101020102" pitchFamily="34" charset="0"/>
                <a:cs typeface="Circular Std Book" panose="020B0604020101020102" pitchFamily="34" charset="0"/>
              </a:rPr>
              <a:t>0.1% of transactions</a:t>
            </a:r>
          </a:p>
          <a:p>
            <a:pPr marL="0" indent="0" algn="just">
              <a:buNone/>
            </a:pPr>
            <a:endParaRPr lang="en-IN" sz="1400" b="1" dirty="0">
              <a:solidFill>
                <a:srgbClr val="7DE314"/>
              </a:solidFill>
              <a:latin typeface="Circular Std Book" panose="020B0604020101020102" pitchFamily="34" charset="0"/>
              <a:cs typeface="Circular Std Book" panose="020B0604020101020102" pitchFamily="34" charset="0"/>
            </a:endParaRPr>
          </a:p>
        </p:txBody>
      </p:sp>
      <p:sp>
        <p:nvSpPr>
          <p:cNvPr id="19" name="Текст 7">
            <a:extLst>
              <a:ext uri="{FF2B5EF4-FFF2-40B4-BE49-F238E27FC236}">
                <a16:creationId xmlns:a16="http://schemas.microsoft.com/office/drawing/2014/main" id="{F440067D-BD91-418A-B15B-082478990E39}"/>
              </a:ext>
            </a:extLst>
          </p:cNvPr>
          <p:cNvSpPr txBox="1">
            <a:spLocks/>
          </p:cNvSpPr>
          <p:nvPr/>
        </p:nvSpPr>
        <p:spPr>
          <a:xfrm>
            <a:off x="7403658" y="1894856"/>
            <a:ext cx="2918440" cy="1003557"/>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5059AB"/>
                </a:solidFill>
                <a:latin typeface="Circular Std Book" panose="020B0604020101020102" pitchFamily="34" charset="0"/>
                <a:cs typeface="Circular Std Book" panose="020B0604020101020102" pitchFamily="34" charset="0"/>
              </a:rPr>
              <a:t>Cost4: Maintenance</a:t>
            </a:r>
          </a:p>
          <a:p>
            <a:pPr marL="0" indent="0" algn="just">
              <a:buNone/>
            </a:pPr>
            <a:r>
              <a:rPr lang="en-IN" sz="1600" b="1" dirty="0">
                <a:solidFill>
                  <a:schemeClr val="tx1"/>
                </a:solidFill>
                <a:latin typeface="Circular Std Book" panose="020B0604020101020102" pitchFamily="34" charset="0"/>
                <a:cs typeface="Circular Std Book" panose="020B0604020101020102" pitchFamily="34" charset="0"/>
              </a:rPr>
              <a:t>Rs 20,000-Rs 30,000/month</a:t>
            </a:r>
            <a:endParaRPr lang="en-IN" sz="2800" b="1" dirty="0">
              <a:solidFill>
                <a:schemeClr val="tx1"/>
              </a:solidFill>
              <a:latin typeface="Circular Std Book" panose="020B0604020101020102" pitchFamily="34" charset="0"/>
              <a:cs typeface="Circular Std Book" panose="020B0604020101020102" pitchFamily="34" charset="0"/>
            </a:endParaRPr>
          </a:p>
        </p:txBody>
      </p:sp>
      <p:pic>
        <p:nvPicPr>
          <p:cNvPr id="21" name="Graphic 20" descr="Syncing cloud">
            <a:extLst>
              <a:ext uri="{FF2B5EF4-FFF2-40B4-BE49-F238E27FC236}">
                <a16:creationId xmlns:a16="http://schemas.microsoft.com/office/drawing/2014/main" id="{3A4768D0-DB27-4E04-B232-8F723340B8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6000" y="3429000"/>
            <a:ext cx="914400" cy="914400"/>
          </a:xfrm>
          <a:prstGeom prst="rect">
            <a:avLst/>
          </a:prstGeom>
        </p:spPr>
      </p:pic>
      <p:pic>
        <p:nvPicPr>
          <p:cNvPr id="23" name="Graphic 22" descr="Internet">
            <a:extLst>
              <a:ext uri="{FF2B5EF4-FFF2-40B4-BE49-F238E27FC236}">
                <a16:creationId xmlns:a16="http://schemas.microsoft.com/office/drawing/2014/main" id="{E9F30B7E-674E-47E1-B16C-630FC3EB57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451" y="5039174"/>
            <a:ext cx="914400" cy="914400"/>
          </a:xfrm>
          <a:prstGeom prst="rect">
            <a:avLst/>
          </a:prstGeom>
        </p:spPr>
      </p:pic>
      <p:sp>
        <p:nvSpPr>
          <p:cNvPr id="24" name="Текст 7">
            <a:extLst>
              <a:ext uri="{FF2B5EF4-FFF2-40B4-BE49-F238E27FC236}">
                <a16:creationId xmlns:a16="http://schemas.microsoft.com/office/drawing/2014/main" id="{615BF0EE-7948-437D-BE7D-5A08BE4677E2}"/>
              </a:ext>
            </a:extLst>
          </p:cNvPr>
          <p:cNvSpPr txBox="1">
            <a:spLocks/>
          </p:cNvSpPr>
          <p:nvPr/>
        </p:nvSpPr>
        <p:spPr>
          <a:xfrm>
            <a:off x="7403658" y="3507822"/>
            <a:ext cx="2918440" cy="1003557"/>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5059AB"/>
                </a:solidFill>
                <a:latin typeface="Circular Std Book" panose="020B0604020101020102" pitchFamily="34" charset="0"/>
                <a:cs typeface="Circular Std Book" panose="020B0604020101020102" pitchFamily="34" charset="0"/>
              </a:rPr>
              <a:t>Cost5: Hosting</a:t>
            </a:r>
          </a:p>
          <a:p>
            <a:pPr marL="0" indent="0" algn="just">
              <a:buNone/>
            </a:pPr>
            <a:r>
              <a:rPr lang="en-IN" sz="1600" b="1" dirty="0">
                <a:solidFill>
                  <a:schemeClr val="tx1"/>
                </a:solidFill>
                <a:latin typeface="Circular Std Book" panose="020B0604020101020102" pitchFamily="34" charset="0"/>
                <a:cs typeface="Circular Std Book" panose="020B0604020101020102" pitchFamily="34" charset="0"/>
              </a:rPr>
              <a:t>User Dependant(10,000)</a:t>
            </a:r>
            <a:endParaRPr lang="en-IN" sz="2800" b="1" dirty="0">
              <a:solidFill>
                <a:schemeClr val="tx1"/>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3932042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883" y="126404"/>
            <a:ext cx="1607996" cy="983795"/>
          </a:xfrm>
          <a:prstGeom prst="rect">
            <a:avLst/>
          </a:prstGeom>
        </p:spPr>
      </p:pic>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1">
            <a:extLst>
              <a:ext uri="{FF2B5EF4-FFF2-40B4-BE49-F238E27FC236}">
                <a16:creationId xmlns:a16="http://schemas.microsoft.com/office/drawing/2014/main" id="{242565AF-B962-47B0-AADC-D47DC7ECE4FF}"/>
              </a:ext>
            </a:extLst>
          </p:cNvPr>
          <p:cNvSpPr txBox="1">
            <a:spLocks/>
          </p:cNvSpPr>
          <p:nvPr/>
        </p:nvSpPr>
        <p:spPr>
          <a:xfrm>
            <a:off x="809451" y="1227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tx2">
                    <a:lumMod val="75000"/>
                  </a:schemeClr>
                </a:solidFill>
                <a:latin typeface="Century Gothic" panose="020B0502020202020204" pitchFamily="34" charset="0"/>
              </a:rPr>
              <a:t>Tech Stack</a:t>
            </a:r>
            <a:endParaRPr lang="en-IN" dirty="0">
              <a:solidFill>
                <a:schemeClr val="tx2">
                  <a:lumMod val="75000"/>
                </a:schemeClr>
              </a:solidFill>
              <a:latin typeface="Century Gothic" panose="020B0502020202020204" pitchFamily="34" charset="0"/>
            </a:endParaRPr>
          </a:p>
        </p:txBody>
      </p:sp>
      <p:pic>
        <p:nvPicPr>
          <p:cNvPr id="7" name="Picture 6">
            <a:extLst>
              <a:ext uri="{FF2B5EF4-FFF2-40B4-BE49-F238E27FC236}">
                <a16:creationId xmlns:a16="http://schemas.microsoft.com/office/drawing/2014/main" id="{2A167633-EEAE-4216-8479-836080DE8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10199"/>
            <a:ext cx="12192000" cy="5457825"/>
          </a:xfrm>
          <a:prstGeom prst="rect">
            <a:avLst/>
          </a:prstGeom>
        </p:spPr>
      </p:pic>
    </p:spTree>
    <p:extLst>
      <p:ext uri="{BB962C8B-B14F-4D97-AF65-F5344CB8AC3E}">
        <p14:creationId xmlns:p14="http://schemas.microsoft.com/office/powerpoint/2010/main" val="23177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8F50-0262-4E67-86A8-CF40627A6ACB}"/>
              </a:ext>
            </a:extLst>
          </p:cNvPr>
          <p:cNvSpPr>
            <a:spLocks noGrp="1"/>
          </p:cNvSpPr>
          <p:nvPr>
            <p:ph type="title"/>
          </p:nvPr>
        </p:nvSpPr>
        <p:spPr>
          <a:xfrm>
            <a:off x="820806" y="0"/>
            <a:ext cx="10515600" cy="1325563"/>
          </a:xfrm>
        </p:spPr>
        <p:txBody>
          <a:bodyPr>
            <a:normAutofit/>
          </a:bodyPr>
          <a:lstStyle/>
          <a:p>
            <a:r>
              <a:rPr lang="en-IN" b="1" dirty="0">
                <a:solidFill>
                  <a:schemeClr val="tx2">
                    <a:lumMod val="75000"/>
                  </a:schemeClr>
                </a:solidFill>
                <a:latin typeface="Century Gothic" panose="020B0502020202020204" pitchFamily="34" charset="0"/>
              </a:rPr>
              <a:t>Our Team</a:t>
            </a:r>
            <a:endParaRPr lang="en-IN" dirty="0">
              <a:solidFill>
                <a:schemeClr val="tx2">
                  <a:lumMod val="75000"/>
                </a:schemeClr>
              </a:solidFill>
              <a:latin typeface="Century Gothic" panose="020B0502020202020204" pitchFamily="34" charset="0"/>
            </a:endParaRPr>
          </a:p>
        </p:txBody>
      </p:sp>
      <p:grpSp>
        <p:nvGrpSpPr>
          <p:cNvPr id="8" name="Group 7">
            <a:extLst>
              <a:ext uri="{FF2B5EF4-FFF2-40B4-BE49-F238E27FC236}">
                <a16:creationId xmlns:a16="http://schemas.microsoft.com/office/drawing/2014/main" id="{ACF81163-A77C-4692-BD9E-07D073D2D62B}"/>
              </a:ext>
            </a:extLst>
          </p:cNvPr>
          <p:cNvGrpSpPr/>
          <p:nvPr/>
        </p:nvGrpSpPr>
        <p:grpSpPr>
          <a:xfrm>
            <a:off x="180085" y="2452516"/>
            <a:ext cx="1953553" cy="2789800"/>
            <a:chOff x="609600" y="2470267"/>
            <a:chExt cx="2570922" cy="3671443"/>
          </a:xfrm>
        </p:grpSpPr>
        <p:sp>
          <p:nvSpPr>
            <p:cNvPr id="22" name="TextBox 21">
              <a:extLst>
                <a:ext uri="{FF2B5EF4-FFF2-40B4-BE49-F238E27FC236}">
                  <a16:creationId xmlns:a16="http://schemas.microsoft.com/office/drawing/2014/main" id="{8D3B7135-22A3-44D0-A388-F7B092021E38}"/>
                </a:ext>
              </a:extLst>
            </p:cNvPr>
            <p:cNvSpPr txBox="1"/>
            <p:nvPr/>
          </p:nvSpPr>
          <p:spPr>
            <a:xfrm>
              <a:off x="609600" y="5007595"/>
              <a:ext cx="2570922" cy="1134115"/>
            </a:xfrm>
            <a:prstGeom prst="rect">
              <a:avLst/>
            </a:prstGeom>
            <a:noFill/>
          </p:spPr>
          <p:txBody>
            <a:bodyPr wrap="square" rtlCol="0">
              <a:spAutoFit/>
            </a:bodyPr>
            <a:lstStyle/>
            <a:p>
              <a:pPr algn="ctr"/>
              <a:r>
                <a:rPr lang="en-IN" b="1" dirty="0" err="1">
                  <a:latin typeface="Century Gothic" panose="020B0502020202020204" pitchFamily="34" charset="0"/>
                </a:rPr>
                <a:t>Sidhant</a:t>
              </a:r>
              <a:r>
                <a:rPr lang="en-IN" b="1" dirty="0">
                  <a:latin typeface="Century Gothic" panose="020B0502020202020204" pitchFamily="34" charset="0"/>
                </a:rPr>
                <a:t> Goyal</a:t>
              </a:r>
            </a:p>
            <a:p>
              <a:pPr algn="ctr"/>
              <a:r>
                <a:rPr lang="en-IN" sz="1600" b="1" dirty="0">
                  <a:solidFill>
                    <a:schemeClr val="bg1">
                      <a:lumMod val="50000"/>
                    </a:schemeClr>
                  </a:solidFill>
                  <a:latin typeface="Century Gothic" panose="020B0502020202020204" pitchFamily="34" charset="0"/>
                </a:rPr>
                <a:t>Data Scientist</a:t>
              </a:r>
            </a:p>
            <a:p>
              <a:pPr algn="ctr"/>
              <a:endParaRPr lang="en-IN" sz="1600" b="1" dirty="0">
                <a:solidFill>
                  <a:schemeClr val="bg1">
                    <a:lumMod val="50000"/>
                  </a:schemeClr>
                </a:solidFill>
                <a:latin typeface="Century Gothic" panose="020B0502020202020204" pitchFamily="34" charset="0"/>
              </a:endParaRPr>
            </a:p>
          </p:txBody>
        </p:sp>
        <p:sp>
          <p:nvSpPr>
            <p:cNvPr id="3" name="Oval 2">
              <a:extLst>
                <a:ext uri="{FF2B5EF4-FFF2-40B4-BE49-F238E27FC236}">
                  <a16:creationId xmlns:a16="http://schemas.microsoft.com/office/drawing/2014/main" id="{C32D7795-EF11-4B8E-ADE2-EF6BBCBB4C50}"/>
                </a:ext>
              </a:extLst>
            </p:cNvPr>
            <p:cNvSpPr/>
            <p:nvPr/>
          </p:nvSpPr>
          <p:spPr>
            <a:xfrm>
              <a:off x="722890" y="2470267"/>
              <a:ext cx="2344342" cy="2344342"/>
            </a:xfrm>
            <a:prstGeom prst="ellipse">
              <a:avLst/>
            </a:prstGeom>
            <a:blipFill>
              <a:blip r:embed="rId3"/>
              <a:stretch>
                <a:fillRect/>
              </a:stretch>
            </a:blip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 name="Group 3">
            <a:extLst>
              <a:ext uri="{FF2B5EF4-FFF2-40B4-BE49-F238E27FC236}">
                <a16:creationId xmlns:a16="http://schemas.microsoft.com/office/drawing/2014/main" id="{33127119-7130-45FE-A0B7-2152AEE70087}"/>
              </a:ext>
            </a:extLst>
          </p:cNvPr>
          <p:cNvGrpSpPr/>
          <p:nvPr/>
        </p:nvGrpSpPr>
        <p:grpSpPr>
          <a:xfrm>
            <a:off x="6633537" y="2452516"/>
            <a:ext cx="1953553" cy="2543579"/>
            <a:chOff x="3983936" y="1667847"/>
            <a:chExt cx="2819400" cy="3670935"/>
          </a:xfrm>
        </p:grpSpPr>
        <p:sp>
          <p:nvSpPr>
            <p:cNvPr id="32" name="TextBox 31">
              <a:extLst>
                <a:ext uri="{FF2B5EF4-FFF2-40B4-BE49-F238E27FC236}">
                  <a16:creationId xmlns:a16="http://schemas.microsoft.com/office/drawing/2014/main" id="{E2B8FB8B-1864-44B3-A4D3-92B2BF62E788}"/>
                </a:ext>
              </a:extLst>
            </p:cNvPr>
            <p:cNvSpPr txBox="1"/>
            <p:nvPr/>
          </p:nvSpPr>
          <p:spPr>
            <a:xfrm>
              <a:off x="3983936" y="4450406"/>
              <a:ext cx="2819400" cy="888376"/>
            </a:xfrm>
            <a:prstGeom prst="rect">
              <a:avLst/>
            </a:prstGeom>
            <a:noFill/>
          </p:spPr>
          <p:txBody>
            <a:bodyPr wrap="square" rtlCol="0">
              <a:spAutoFit/>
            </a:bodyPr>
            <a:lstStyle/>
            <a:p>
              <a:pPr algn="ctr"/>
              <a:r>
                <a:rPr lang="en-IN" b="1" dirty="0">
                  <a:latin typeface="Century Gothic" panose="020B0502020202020204" pitchFamily="34" charset="0"/>
                </a:rPr>
                <a:t>Harshil Sharma</a:t>
              </a:r>
            </a:p>
            <a:p>
              <a:pPr algn="ctr"/>
              <a:r>
                <a:rPr lang="en-IN" sz="1600" b="1" dirty="0">
                  <a:solidFill>
                    <a:schemeClr val="bg1">
                      <a:lumMod val="50000"/>
                    </a:schemeClr>
                  </a:solidFill>
                  <a:latin typeface="Century Gothic" panose="020B0502020202020204" pitchFamily="34" charset="0"/>
                </a:rPr>
                <a:t>ML Research</a:t>
              </a:r>
            </a:p>
          </p:txBody>
        </p:sp>
        <p:sp>
          <p:nvSpPr>
            <p:cNvPr id="33" name="Oval 32">
              <a:extLst>
                <a:ext uri="{FF2B5EF4-FFF2-40B4-BE49-F238E27FC236}">
                  <a16:creationId xmlns:a16="http://schemas.microsoft.com/office/drawing/2014/main" id="{85B3CA23-282B-4497-AB8B-84F4D494B67E}"/>
                </a:ext>
              </a:extLst>
            </p:cNvPr>
            <p:cNvSpPr/>
            <p:nvPr/>
          </p:nvSpPr>
          <p:spPr>
            <a:xfrm>
              <a:off x="4108175" y="1667847"/>
              <a:ext cx="2570922" cy="2570922"/>
            </a:xfrm>
            <a:prstGeom prst="ellipse">
              <a:avLst/>
            </a:prstGeom>
            <a:blipFill>
              <a:blip r:embed="rId4"/>
              <a:stretch>
                <a:fillRect/>
              </a:stretch>
            </a:blip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6" name="Group 15">
            <a:extLst>
              <a:ext uri="{FF2B5EF4-FFF2-40B4-BE49-F238E27FC236}">
                <a16:creationId xmlns:a16="http://schemas.microsoft.com/office/drawing/2014/main" id="{8F4B68C7-ACDF-4760-9E89-6CBEFF7C3228}"/>
              </a:ext>
            </a:extLst>
          </p:cNvPr>
          <p:cNvGrpSpPr/>
          <p:nvPr/>
        </p:nvGrpSpPr>
        <p:grpSpPr>
          <a:xfrm>
            <a:off x="10058364" y="2452516"/>
            <a:ext cx="1953554" cy="2543580"/>
            <a:chOff x="3983936" y="1667846"/>
            <a:chExt cx="2819400" cy="3670936"/>
          </a:xfrm>
        </p:grpSpPr>
        <p:sp>
          <p:nvSpPr>
            <p:cNvPr id="17" name="TextBox 16">
              <a:extLst>
                <a:ext uri="{FF2B5EF4-FFF2-40B4-BE49-F238E27FC236}">
                  <a16:creationId xmlns:a16="http://schemas.microsoft.com/office/drawing/2014/main" id="{083E1BD6-C4A0-4869-AE0A-DB46B786D470}"/>
                </a:ext>
              </a:extLst>
            </p:cNvPr>
            <p:cNvSpPr txBox="1"/>
            <p:nvPr/>
          </p:nvSpPr>
          <p:spPr>
            <a:xfrm>
              <a:off x="3983936" y="4450406"/>
              <a:ext cx="2819400" cy="888376"/>
            </a:xfrm>
            <a:prstGeom prst="rect">
              <a:avLst/>
            </a:prstGeom>
            <a:noFill/>
          </p:spPr>
          <p:txBody>
            <a:bodyPr wrap="square" rtlCol="0">
              <a:spAutoFit/>
            </a:bodyPr>
            <a:lstStyle/>
            <a:p>
              <a:pPr algn="ctr"/>
              <a:r>
                <a:rPr lang="en-IN" b="1" dirty="0">
                  <a:latin typeface="Century Gothic" panose="020B0502020202020204" pitchFamily="34" charset="0"/>
                </a:rPr>
                <a:t>Prateek Bansal</a:t>
              </a:r>
            </a:p>
            <a:p>
              <a:pPr algn="ctr"/>
              <a:r>
                <a:rPr lang="en-IN" sz="1600" b="1" dirty="0">
                  <a:solidFill>
                    <a:schemeClr val="bg1">
                      <a:lumMod val="50000"/>
                    </a:schemeClr>
                  </a:solidFill>
                  <a:latin typeface="Century Gothic" panose="020B0502020202020204" pitchFamily="34" charset="0"/>
                </a:rPr>
                <a:t>ML Research</a:t>
              </a:r>
            </a:p>
          </p:txBody>
        </p:sp>
        <p:sp>
          <p:nvSpPr>
            <p:cNvPr id="18" name="Oval 17">
              <a:extLst>
                <a:ext uri="{FF2B5EF4-FFF2-40B4-BE49-F238E27FC236}">
                  <a16:creationId xmlns:a16="http://schemas.microsoft.com/office/drawing/2014/main" id="{654134E1-39BB-42FC-8113-EBA9EBC0C213}"/>
                </a:ext>
              </a:extLst>
            </p:cNvPr>
            <p:cNvSpPr/>
            <p:nvPr/>
          </p:nvSpPr>
          <p:spPr>
            <a:xfrm>
              <a:off x="4108175" y="1667847"/>
              <a:ext cx="2570922" cy="2570922"/>
            </a:xfrm>
            <a:prstGeom prst="ellipse">
              <a:avLst/>
            </a:prstGeom>
            <a:blipFill>
              <a:blip r:embed="rId5"/>
              <a:stretch>
                <a:fillRect/>
              </a:stretch>
            </a:blip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9" name="Group 18">
            <a:extLst>
              <a:ext uri="{FF2B5EF4-FFF2-40B4-BE49-F238E27FC236}">
                <a16:creationId xmlns:a16="http://schemas.microsoft.com/office/drawing/2014/main" id="{8ED66588-A15D-42DD-B642-2E8E39B6E4F7}"/>
              </a:ext>
            </a:extLst>
          </p:cNvPr>
          <p:cNvGrpSpPr/>
          <p:nvPr/>
        </p:nvGrpSpPr>
        <p:grpSpPr>
          <a:xfrm>
            <a:off x="3208713" y="2452516"/>
            <a:ext cx="1953553" cy="2354541"/>
            <a:chOff x="3983936" y="1667847"/>
            <a:chExt cx="2819400" cy="3398112"/>
          </a:xfrm>
        </p:grpSpPr>
        <p:sp>
          <p:nvSpPr>
            <p:cNvPr id="20" name="TextBox 19">
              <a:extLst>
                <a:ext uri="{FF2B5EF4-FFF2-40B4-BE49-F238E27FC236}">
                  <a16:creationId xmlns:a16="http://schemas.microsoft.com/office/drawing/2014/main" id="{186A3C33-5D6C-40B7-8520-2D9BDAFA301C}"/>
                </a:ext>
              </a:extLst>
            </p:cNvPr>
            <p:cNvSpPr txBox="1"/>
            <p:nvPr/>
          </p:nvSpPr>
          <p:spPr>
            <a:xfrm>
              <a:off x="3983936" y="4450406"/>
              <a:ext cx="2819400" cy="615553"/>
            </a:xfrm>
            <a:prstGeom prst="rect">
              <a:avLst/>
            </a:prstGeom>
            <a:noFill/>
          </p:spPr>
          <p:txBody>
            <a:bodyPr wrap="square" rtlCol="0">
              <a:spAutoFit/>
            </a:bodyPr>
            <a:lstStyle/>
            <a:p>
              <a:pPr algn="ctr"/>
              <a:r>
                <a:rPr lang="en-IN" b="1" dirty="0">
                  <a:latin typeface="Century Gothic" panose="020B0502020202020204" pitchFamily="34" charset="0"/>
                </a:rPr>
                <a:t>Mohan Arora</a:t>
              </a:r>
            </a:p>
            <a:p>
              <a:pPr algn="ctr"/>
              <a:r>
                <a:rPr lang="en-IN" sz="1600" b="1" dirty="0">
                  <a:solidFill>
                    <a:schemeClr val="bg1">
                      <a:lumMod val="50000"/>
                    </a:schemeClr>
                  </a:solidFill>
                  <a:latin typeface="Century Gothic" panose="020B0502020202020204" pitchFamily="34" charset="0"/>
                </a:rPr>
                <a:t>Flutter Developer</a:t>
              </a:r>
            </a:p>
          </p:txBody>
        </p:sp>
        <p:sp>
          <p:nvSpPr>
            <p:cNvPr id="21" name="Oval 20">
              <a:extLst>
                <a:ext uri="{FF2B5EF4-FFF2-40B4-BE49-F238E27FC236}">
                  <a16:creationId xmlns:a16="http://schemas.microsoft.com/office/drawing/2014/main" id="{145D9ACF-D45B-4A1A-9E33-B954B151C93C}"/>
                </a:ext>
              </a:extLst>
            </p:cNvPr>
            <p:cNvSpPr/>
            <p:nvPr/>
          </p:nvSpPr>
          <p:spPr>
            <a:xfrm>
              <a:off x="4108175" y="1667847"/>
              <a:ext cx="2570922" cy="2570922"/>
            </a:xfrm>
            <a:prstGeom prst="ellipse">
              <a:avLst/>
            </a:prstGeom>
            <a:blipFill>
              <a:blip r:embed="rId6"/>
              <a:stretch>
                <a:fillRect/>
              </a:stretch>
            </a:blipFill>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8" name="Arrow: Right 27">
            <a:extLst>
              <a:ext uri="{FF2B5EF4-FFF2-40B4-BE49-F238E27FC236}">
                <a16:creationId xmlns:a16="http://schemas.microsoft.com/office/drawing/2014/main" id="{8BB0ED9E-DF33-43BE-BBB9-C70E5D9DE6B9}"/>
              </a:ext>
            </a:extLst>
          </p:cNvPr>
          <p:cNvSpPr/>
          <p:nvPr/>
        </p:nvSpPr>
        <p:spPr>
          <a:xfrm>
            <a:off x="462997" y="553968"/>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118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Proposed Architecture</a:t>
            </a:r>
            <a:br>
              <a:rPr lang="en-IN" b="1" dirty="0"/>
            </a:br>
            <a:r>
              <a:rPr lang="en-IN" sz="3600" dirty="0">
                <a:solidFill>
                  <a:schemeClr val="tx2">
                    <a:lumMod val="75000"/>
                  </a:schemeClr>
                </a:solidFill>
                <a:latin typeface="Century Gothic" panose="020B0502020202020204" pitchFamily="34" charset="0"/>
              </a:rPr>
              <a:t>AWS Enabled Anomaly Detection</a:t>
            </a:r>
            <a:endParaRPr lang="en-IN"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Текст 3">
            <a:extLst>
              <a:ext uri="{FF2B5EF4-FFF2-40B4-BE49-F238E27FC236}">
                <a16:creationId xmlns:a16="http://schemas.microsoft.com/office/drawing/2014/main" id="{1E47C236-A310-4B3D-A684-F595840271A5}"/>
              </a:ext>
            </a:extLst>
          </p:cNvPr>
          <p:cNvSpPr txBox="1">
            <a:spLocks/>
          </p:cNvSpPr>
          <p:nvPr/>
        </p:nvSpPr>
        <p:spPr>
          <a:xfrm>
            <a:off x="838200" y="1719257"/>
            <a:ext cx="8155193" cy="778940"/>
          </a:xfrm>
          <a:prstGeom prst="rect">
            <a:avLst/>
          </a:prstGeom>
        </p:spPr>
        <p:txBody>
          <a:bodyPr vert="horz" lIns="91440" tIns="45720" rIns="91440" bIns="45720" rtlCol="0" anchor="ctr">
            <a:normAutofit fontScale="92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900" dirty="0">
                <a:solidFill>
                  <a:schemeClr val="tx1"/>
                </a:solidFill>
                <a:latin typeface="Circular Std Book" panose="020B0604020101020102" pitchFamily="34" charset="0"/>
                <a:cs typeface="Circular Std Book" panose="020B0604020101020102" pitchFamily="34" charset="0"/>
              </a:rPr>
              <a:t>Anomaly detection is a technique used to identify unusual patterns that do not conform to expected behavior, called outliers.</a:t>
            </a:r>
          </a:p>
          <a:p>
            <a:pPr algn="l"/>
            <a:r>
              <a:rPr lang="en-US" sz="1900" dirty="0">
                <a:solidFill>
                  <a:schemeClr val="tx1"/>
                </a:solidFill>
                <a:latin typeface="Circular Std Book" panose="020B0604020101020102" pitchFamily="34" charset="0"/>
                <a:cs typeface="Circular Std Book" panose="020B0604020101020102" pitchFamily="34" charset="0"/>
              </a:rPr>
              <a:t>Anomaly Detection Techniques Used</a:t>
            </a:r>
            <a:endParaRPr lang="en-US" sz="2800" dirty="0">
              <a:latin typeface="Circular Std Book" panose="020B0604020101020102" pitchFamily="34" charset="0"/>
              <a:cs typeface="Circular Std Book" panose="020B0604020101020102" pitchFamily="34" charset="0"/>
            </a:endParaRPr>
          </a:p>
        </p:txBody>
      </p:sp>
      <p:pic>
        <p:nvPicPr>
          <p:cNvPr id="10" name="Picture 9">
            <a:extLst>
              <a:ext uri="{FF2B5EF4-FFF2-40B4-BE49-F238E27FC236}">
                <a16:creationId xmlns:a16="http://schemas.microsoft.com/office/drawing/2014/main" id="{3CE8F426-8C5A-4001-B7C3-A72833420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425" y="2526766"/>
            <a:ext cx="6631149" cy="4002706"/>
          </a:xfrm>
          <a:prstGeom prst="rect">
            <a:avLst/>
          </a:prstGeom>
        </p:spPr>
      </p:pic>
    </p:spTree>
    <p:extLst>
      <p:ext uri="{BB962C8B-B14F-4D97-AF65-F5344CB8AC3E}">
        <p14:creationId xmlns:p14="http://schemas.microsoft.com/office/powerpoint/2010/main" val="4241466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Technique1:</a:t>
            </a:r>
            <a:br>
              <a:rPr lang="en-IN" b="1" dirty="0"/>
            </a:br>
            <a:r>
              <a:rPr lang="en-IN" sz="3600" dirty="0">
                <a:solidFill>
                  <a:schemeClr val="tx2">
                    <a:lumMod val="75000"/>
                  </a:schemeClr>
                </a:solidFill>
                <a:latin typeface="Century Gothic" panose="020B0502020202020204" pitchFamily="34" charset="0"/>
              </a:rPr>
              <a:t>Anomaly Detection</a:t>
            </a:r>
            <a:endParaRPr lang="en-IN"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Текст 3">
            <a:extLst>
              <a:ext uri="{FF2B5EF4-FFF2-40B4-BE49-F238E27FC236}">
                <a16:creationId xmlns:a16="http://schemas.microsoft.com/office/drawing/2014/main" id="{1E47C236-A310-4B3D-A684-F595840271A5}"/>
              </a:ext>
            </a:extLst>
          </p:cNvPr>
          <p:cNvSpPr txBox="1">
            <a:spLocks/>
          </p:cNvSpPr>
          <p:nvPr/>
        </p:nvSpPr>
        <p:spPr>
          <a:xfrm>
            <a:off x="838200" y="1719257"/>
            <a:ext cx="8155193" cy="778940"/>
          </a:xfrm>
          <a:prstGeom prst="rect">
            <a:avLst/>
          </a:prstGeom>
        </p:spPr>
        <p:txBody>
          <a:bodyPr vert="horz" lIns="91440" tIns="45720" rIns="91440" bIns="45720" rtlCol="0" anchor="ctr">
            <a:normAutofit fontScale="92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900" dirty="0">
                <a:solidFill>
                  <a:schemeClr val="tx1"/>
                </a:solidFill>
                <a:latin typeface="Circular Std Book" panose="020B0604020101020102" pitchFamily="34" charset="0"/>
                <a:cs typeface="Circular Std Book" panose="020B0604020101020102" pitchFamily="34" charset="0"/>
              </a:rPr>
              <a:t>Anomaly detection is a technique used to identify unusual patterns that do not conform to expected behavior, called outliers.</a:t>
            </a:r>
          </a:p>
          <a:p>
            <a:pPr algn="l"/>
            <a:r>
              <a:rPr lang="en-US" sz="1900" dirty="0">
                <a:solidFill>
                  <a:schemeClr val="tx1"/>
                </a:solidFill>
                <a:latin typeface="Circular Std Book" panose="020B0604020101020102" pitchFamily="34" charset="0"/>
                <a:cs typeface="Circular Std Book" panose="020B0604020101020102" pitchFamily="34" charset="0"/>
              </a:rPr>
              <a:t>Anomaly Detection Techniques Used</a:t>
            </a:r>
            <a:endParaRPr lang="en-US" sz="2800" dirty="0">
              <a:latin typeface="Circular Std Book" panose="020B0604020101020102" pitchFamily="34" charset="0"/>
              <a:cs typeface="Circular Std Book" panose="020B0604020101020102" pitchFamily="34" charset="0"/>
            </a:endParaRPr>
          </a:p>
        </p:txBody>
      </p:sp>
      <p:sp>
        <p:nvSpPr>
          <p:cNvPr id="21" name="Isosceles Triangle 20">
            <a:extLst>
              <a:ext uri="{FF2B5EF4-FFF2-40B4-BE49-F238E27FC236}">
                <a16:creationId xmlns:a16="http://schemas.microsoft.com/office/drawing/2014/main" id="{D0C78633-43E8-46E3-9FB8-1D950074DF25}"/>
              </a:ext>
            </a:extLst>
          </p:cNvPr>
          <p:cNvSpPr/>
          <p:nvPr/>
        </p:nvSpPr>
        <p:spPr>
          <a:xfrm rot="5400000">
            <a:off x="654650" y="2807602"/>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Isosceles Triangle 21">
            <a:extLst>
              <a:ext uri="{FF2B5EF4-FFF2-40B4-BE49-F238E27FC236}">
                <a16:creationId xmlns:a16="http://schemas.microsoft.com/office/drawing/2014/main" id="{C37C1A47-4A09-470A-8506-E6E39DD1DA57}"/>
              </a:ext>
            </a:extLst>
          </p:cNvPr>
          <p:cNvSpPr/>
          <p:nvPr/>
        </p:nvSpPr>
        <p:spPr>
          <a:xfrm rot="5400000">
            <a:off x="658419" y="3361572"/>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22">
            <a:extLst>
              <a:ext uri="{FF2B5EF4-FFF2-40B4-BE49-F238E27FC236}">
                <a16:creationId xmlns:a16="http://schemas.microsoft.com/office/drawing/2014/main" id="{19BA25B6-EE7C-4153-B3DD-9FC92E483B7B}"/>
              </a:ext>
            </a:extLst>
          </p:cNvPr>
          <p:cNvSpPr/>
          <p:nvPr/>
        </p:nvSpPr>
        <p:spPr>
          <a:xfrm rot="5400000">
            <a:off x="654650" y="447639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E66D39FD-0642-49EE-BCE7-48DD47AA5E71}"/>
              </a:ext>
            </a:extLst>
          </p:cNvPr>
          <p:cNvSpPr/>
          <p:nvPr/>
        </p:nvSpPr>
        <p:spPr>
          <a:xfrm rot="5400000">
            <a:off x="654650" y="503036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Isosceles Triangle 24">
            <a:extLst>
              <a:ext uri="{FF2B5EF4-FFF2-40B4-BE49-F238E27FC236}">
                <a16:creationId xmlns:a16="http://schemas.microsoft.com/office/drawing/2014/main" id="{18DEBF9A-4325-47D4-854B-61AA78CD4ECE}"/>
              </a:ext>
            </a:extLst>
          </p:cNvPr>
          <p:cNvSpPr/>
          <p:nvPr/>
        </p:nvSpPr>
        <p:spPr>
          <a:xfrm rot="5400000">
            <a:off x="654650" y="558433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B12DEB4-4E7A-46CA-A2D9-E917D560395F}"/>
              </a:ext>
            </a:extLst>
          </p:cNvPr>
          <p:cNvSpPr/>
          <p:nvPr/>
        </p:nvSpPr>
        <p:spPr>
          <a:xfrm>
            <a:off x="982894" y="2708499"/>
            <a:ext cx="3944108" cy="923330"/>
          </a:xfrm>
          <a:prstGeom prst="rect">
            <a:avLst/>
          </a:prstGeom>
        </p:spPr>
        <p:txBody>
          <a:bodyPr wrap="square">
            <a:spAutoFit/>
          </a:bodyPr>
          <a:lstStyle/>
          <a:p>
            <a:r>
              <a:rPr lang="en-IN" b="1" dirty="0"/>
              <a:t>Simple Statistical Methods</a:t>
            </a:r>
          </a:p>
          <a:p>
            <a:br>
              <a:rPr lang="en-IN" dirty="0"/>
            </a:br>
            <a:endParaRPr lang="en-IN" dirty="0">
              <a:latin typeface="Circular Std Book" panose="020B0604020101020102" pitchFamily="34" charset="0"/>
              <a:cs typeface="Circular Std Book" panose="020B0604020101020102" pitchFamily="34" charset="0"/>
            </a:endParaRPr>
          </a:p>
        </p:txBody>
      </p:sp>
      <p:sp>
        <p:nvSpPr>
          <p:cNvPr id="4" name="Rectangle 3">
            <a:extLst>
              <a:ext uri="{FF2B5EF4-FFF2-40B4-BE49-F238E27FC236}">
                <a16:creationId xmlns:a16="http://schemas.microsoft.com/office/drawing/2014/main" id="{5822BC46-2650-4FF1-97A0-0C5FE298466F}"/>
              </a:ext>
            </a:extLst>
          </p:cNvPr>
          <p:cNvSpPr/>
          <p:nvPr/>
        </p:nvSpPr>
        <p:spPr>
          <a:xfrm>
            <a:off x="982894" y="3259930"/>
            <a:ext cx="3847290" cy="1477328"/>
          </a:xfrm>
          <a:prstGeom prst="rect">
            <a:avLst/>
          </a:prstGeom>
        </p:spPr>
        <p:txBody>
          <a:bodyPr wrap="square">
            <a:spAutoFit/>
          </a:bodyPr>
          <a:lstStyle/>
          <a:p>
            <a:r>
              <a:rPr lang="en-IN" b="1" dirty="0"/>
              <a:t>Density-Based Anomaly Detection</a:t>
            </a:r>
          </a:p>
          <a:p>
            <a:pPr marL="285750" indent="-285750">
              <a:buFont typeface="Arial" panose="020B0604020202020204" pitchFamily="34" charset="0"/>
              <a:buChar char="•"/>
            </a:pPr>
            <a:r>
              <a:rPr lang="en-IN" b="1" i="1" dirty="0"/>
              <a:t>K-nearest neighbour</a:t>
            </a:r>
          </a:p>
          <a:p>
            <a:pPr marL="285750" indent="-285750">
              <a:buFont typeface="Arial" panose="020B0604020202020204" pitchFamily="34" charset="0"/>
              <a:buChar char="•"/>
            </a:pPr>
            <a:r>
              <a:rPr lang="en-IN" b="1" i="1" dirty="0"/>
              <a:t>Relative density of data</a:t>
            </a:r>
            <a:endParaRPr lang="en-IN" b="1" dirty="0"/>
          </a:p>
          <a:p>
            <a:br>
              <a:rPr lang="en-IN" dirty="0"/>
            </a:br>
            <a:endParaRPr lang="en-IN" dirty="0">
              <a:latin typeface="Circular Std Book" panose="020B0604020101020102" pitchFamily="34" charset="0"/>
              <a:cs typeface="Circular Std Book" panose="020B0604020101020102" pitchFamily="34" charset="0"/>
            </a:endParaRPr>
          </a:p>
        </p:txBody>
      </p:sp>
      <p:sp>
        <p:nvSpPr>
          <p:cNvPr id="26" name="Rectangle 25">
            <a:extLst>
              <a:ext uri="{FF2B5EF4-FFF2-40B4-BE49-F238E27FC236}">
                <a16:creationId xmlns:a16="http://schemas.microsoft.com/office/drawing/2014/main" id="{15D7E152-C753-4C61-86CA-BA86D6FB175A}"/>
              </a:ext>
            </a:extLst>
          </p:cNvPr>
          <p:cNvSpPr/>
          <p:nvPr/>
        </p:nvSpPr>
        <p:spPr>
          <a:xfrm>
            <a:off x="954144" y="4372213"/>
            <a:ext cx="3693159" cy="646331"/>
          </a:xfrm>
          <a:prstGeom prst="rect">
            <a:avLst/>
          </a:prstGeom>
        </p:spPr>
        <p:txBody>
          <a:bodyPr wrap="square">
            <a:spAutoFit/>
          </a:bodyPr>
          <a:lstStyle/>
          <a:p>
            <a:pPr fontAlgn="base"/>
            <a:r>
              <a:rPr lang="en-IN" b="1" dirty="0"/>
              <a:t>Clustering-Based Anomaly Detection</a:t>
            </a:r>
          </a:p>
          <a:p>
            <a:pPr fontAlgn="base"/>
            <a:endParaRPr lang="en-IN" dirty="0">
              <a:latin typeface="Circular Std Book" panose="020B0604020101020102" pitchFamily="34" charset="0"/>
              <a:cs typeface="Circular Std Book" panose="020B0604020101020102" pitchFamily="34" charset="0"/>
            </a:endParaRPr>
          </a:p>
        </p:txBody>
      </p:sp>
      <p:sp>
        <p:nvSpPr>
          <p:cNvPr id="27" name="Rectangle 26">
            <a:extLst>
              <a:ext uri="{FF2B5EF4-FFF2-40B4-BE49-F238E27FC236}">
                <a16:creationId xmlns:a16="http://schemas.microsoft.com/office/drawing/2014/main" id="{F59DC145-4A14-47D5-AE2D-458ECD706520}"/>
              </a:ext>
            </a:extLst>
          </p:cNvPr>
          <p:cNvSpPr/>
          <p:nvPr/>
        </p:nvSpPr>
        <p:spPr>
          <a:xfrm>
            <a:off x="954144" y="4969536"/>
            <a:ext cx="5141855" cy="369332"/>
          </a:xfrm>
          <a:prstGeom prst="rect">
            <a:avLst/>
          </a:prstGeom>
        </p:spPr>
        <p:txBody>
          <a:bodyPr wrap="square">
            <a:spAutoFit/>
          </a:bodyPr>
          <a:lstStyle/>
          <a:p>
            <a:r>
              <a:rPr lang="en-US" b="1" dirty="0"/>
              <a:t>Support Vector Machine-Based Anomaly Detection</a:t>
            </a:r>
          </a:p>
        </p:txBody>
      </p:sp>
      <p:sp>
        <p:nvSpPr>
          <p:cNvPr id="28" name="Rectangle 27">
            <a:extLst>
              <a:ext uri="{FF2B5EF4-FFF2-40B4-BE49-F238E27FC236}">
                <a16:creationId xmlns:a16="http://schemas.microsoft.com/office/drawing/2014/main" id="{1C3BE091-B281-432A-928A-88BA634877E4}"/>
              </a:ext>
            </a:extLst>
          </p:cNvPr>
          <p:cNvSpPr/>
          <p:nvPr/>
        </p:nvSpPr>
        <p:spPr>
          <a:xfrm>
            <a:off x="954145" y="5523506"/>
            <a:ext cx="4552144" cy="369332"/>
          </a:xfrm>
          <a:prstGeom prst="rect">
            <a:avLst/>
          </a:prstGeom>
        </p:spPr>
        <p:txBody>
          <a:bodyPr wrap="none">
            <a:spAutoFit/>
          </a:bodyPr>
          <a:lstStyle/>
          <a:p>
            <a:r>
              <a:rPr lang="en-IN" b="1" dirty="0"/>
              <a:t>Isolation Forest Anomaly Detection Algorithm</a:t>
            </a:r>
          </a:p>
        </p:txBody>
      </p:sp>
      <p:sp>
        <p:nvSpPr>
          <p:cNvPr id="34" name="Isosceles Triangle 33">
            <a:extLst>
              <a:ext uri="{FF2B5EF4-FFF2-40B4-BE49-F238E27FC236}">
                <a16:creationId xmlns:a16="http://schemas.microsoft.com/office/drawing/2014/main" id="{336F1BB2-79B7-4AFB-8ABA-0839D907DD19}"/>
              </a:ext>
            </a:extLst>
          </p:cNvPr>
          <p:cNvSpPr/>
          <p:nvPr/>
        </p:nvSpPr>
        <p:spPr>
          <a:xfrm rot="5400000">
            <a:off x="654650" y="613830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6BADAE96-6529-45A2-A776-0721F245CD6D}"/>
              </a:ext>
            </a:extLst>
          </p:cNvPr>
          <p:cNvSpPr/>
          <p:nvPr/>
        </p:nvSpPr>
        <p:spPr>
          <a:xfrm>
            <a:off x="981268" y="6077476"/>
            <a:ext cx="3544432" cy="369332"/>
          </a:xfrm>
          <a:prstGeom prst="rect">
            <a:avLst/>
          </a:prstGeom>
        </p:spPr>
        <p:txBody>
          <a:bodyPr wrap="none">
            <a:spAutoFit/>
          </a:bodyPr>
          <a:lstStyle/>
          <a:p>
            <a:r>
              <a:rPr lang="en-IN" b="1" dirty="0"/>
              <a:t>Local Outlier Factor(LOF) Algorithm</a:t>
            </a:r>
          </a:p>
        </p:txBody>
      </p:sp>
      <p:pic>
        <p:nvPicPr>
          <p:cNvPr id="9" name="Picture 8">
            <a:extLst>
              <a:ext uri="{FF2B5EF4-FFF2-40B4-BE49-F238E27FC236}">
                <a16:creationId xmlns:a16="http://schemas.microsoft.com/office/drawing/2014/main" id="{1F9511AB-68FE-4F28-8B8D-731D895A9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189" y="2383712"/>
            <a:ext cx="4229690" cy="4191585"/>
          </a:xfrm>
          <a:prstGeom prst="rect">
            <a:avLst/>
          </a:prstGeom>
        </p:spPr>
      </p:pic>
    </p:spTree>
    <p:extLst>
      <p:ext uri="{BB962C8B-B14F-4D97-AF65-F5344CB8AC3E}">
        <p14:creationId xmlns:p14="http://schemas.microsoft.com/office/powerpoint/2010/main" val="360328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Agenda</a:t>
            </a:r>
          </a:p>
        </p:txBody>
      </p:sp>
      <p:sp>
        <p:nvSpPr>
          <p:cNvPr id="8" name="Arrow: Right 7">
            <a:extLst>
              <a:ext uri="{FF2B5EF4-FFF2-40B4-BE49-F238E27FC236}">
                <a16:creationId xmlns:a16="http://schemas.microsoft.com/office/drawing/2014/main" id="{D5FA2BE5-3358-4C16-9ED0-63EF996AFD17}"/>
              </a:ext>
            </a:extLst>
          </p:cNvPr>
          <p:cNvSpPr/>
          <p:nvPr/>
        </p:nvSpPr>
        <p:spPr>
          <a:xfrm>
            <a:off x="480391" y="919093"/>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Текст 3">
            <a:extLst>
              <a:ext uri="{FF2B5EF4-FFF2-40B4-BE49-F238E27FC236}">
                <a16:creationId xmlns:a16="http://schemas.microsoft.com/office/drawing/2014/main" id="{CDDF087C-459A-4BBF-9141-BCA1DDDE8B88}"/>
              </a:ext>
            </a:extLst>
          </p:cNvPr>
          <p:cNvSpPr txBox="1">
            <a:spLocks/>
          </p:cNvSpPr>
          <p:nvPr/>
        </p:nvSpPr>
        <p:spPr>
          <a:xfrm>
            <a:off x="838200" y="1710298"/>
            <a:ext cx="6859672" cy="11028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800" dirty="0">
              <a:solidFill>
                <a:schemeClr val="tx2">
                  <a:lumMod val="75000"/>
                </a:schemeClr>
              </a:solidFill>
              <a:latin typeface="Century Gothic" panose="020B0502020202020204" pitchFamily="34" charset="0"/>
            </a:endParaRPr>
          </a:p>
        </p:txBody>
      </p:sp>
      <p:grpSp>
        <p:nvGrpSpPr>
          <p:cNvPr id="16" name="Group 15">
            <a:extLst>
              <a:ext uri="{FF2B5EF4-FFF2-40B4-BE49-F238E27FC236}">
                <a16:creationId xmlns:a16="http://schemas.microsoft.com/office/drawing/2014/main" id="{B72DED78-663D-4685-B43D-C1D8DA26EF39}"/>
              </a:ext>
            </a:extLst>
          </p:cNvPr>
          <p:cNvGrpSpPr/>
          <p:nvPr/>
        </p:nvGrpSpPr>
        <p:grpSpPr>
          <a:xfrm>
            <a:off x="578840" y="4118407"/>
            <a:ext cx="4340341" cy="1477328"/>
            <a:chOff x="578840" y="2780326"/>
            <a:chExt cx="6355360" cy="1477328"/>
          </a:xfrm>
        </p:grpSpPr>
        <p:sp>
          <p:nvSpPr>
            <p:cNvPr id="11" name="Rectangle 10">
              <a:extLst>
                <a:ext uri="{FF2B5EF4-FFF2-40B4-BE49-F238E27FC236}">
                  <a16:creationId xmlns:a16="http://schemas.microsoft.com/office/drawing/2014/main" id="{DCC96C0C-7FAD-456F-AB76-5B8264E054D5}"/>
                </a:ext>
              </a:extLst>
            </p:cNvPr>
            <p:cNvSpPr/>
            <p:nvPr/>
          </p:nvSpPr>
          <p:spPr>
            <a:xfrm>
              <a:off x="838200" y="2780326"/>
              <a:ext cx="6096000" cy="1477328"/>
            </a:xfrm>
            <a:prstGeom prst="rect">
              <a:avLst/>
            </a:prstGeom>
          </p:spPr>
          <p:txBody>
            <a:bodyPr>
              <a:spAutoFit/>
            </a:bodyPr>
            <a:lstStyle/>
            <a:p>
              <a:pPr algn="just"/>
              <a:r>
                <a:rPr lang="en-US" b="1" dirty="0">
                  <a:solidFill>
                    <a:schemeClr val="tx2">
                      <a:lumMod val="75000"/>
                    </a:schemeClr>
                  </a:solidFill>
                  <a:latin typeface="Century Gothic" panose="020B0502020202020204" pitchFamily="34" charset="0"/>
                </a:rPr>
                <a:t>Save Business:</a:t>
              </a:r>
            </a:p>
            <a:p>
              <a:pPr algn="just"/>
              <a:r>
                <a:rPr lang="en-US" dirty="0">
                  <a:solidFill>
                    <a:schemeClr val="tx2">
                      <a:lumMod val="75000"/>
                    </a:schemeClr>
                  </a:solidFill>
                  <a:latin typeface="Century Gothic" panose="020B0502020202020204" pitchFamily="34" charset="0"/>
                </a:rPr>
                <a:t>Financial institutions loose a lot of funds every year in order to payback and track fraudulent transactions</a:t>
              </a:r>
            </a:p>
          </p:txBody>
        </p:sp>
        <p:sp>
          <p:nvSpPr>
            <p:cNvPr id="14" name="Isosceles Triangle 13">
              <a:extLst>
                <a:ext uri="{FF2B5EF4-FFF2-40B4-BE49-F238E27FC236}">
                  <a16:creationId xmlns:a16="http://schemas.microsoft.com/office/drawing/2014/main" id="{C3FA450D-5388-4EBD-BFD2-5BE41700F086}"/>
                </a:ext>
              </a:extLst>
            </p:cNvPr>
            <p:cNvSpPr/>
            <p:nvPr/>
          </p:nvSpPr>
          <p:spPr>
            <a:xfrm rot="5400000">
              <a:off x="587793" y="2845425"/>
              <a:ext cx="241454" cy="25936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D77BAC29-82E5-42E6-8637-0B2D5FB03F04}"/>
              </a:ext>
            </a:extLst>
          </p:cNvPr>
          <p:cNvGrpSpPr/>
          <p:nvPr/>
        </p:nvGrpSpPr>
        <p:grpSpPr>
          <a:xfrm>
            <a:off x="578840" y="1662086"/>
            <a:ext cx="4525005" cy="1477328"/>
            <a:chOff x="578840" y="1516639"/>
            <a:chExt cx="6355360" cy="1477328"/>
          </a:xfrm>
        </p:grpSpPr>
        <p:sp>
          <p:nvSpPr>
            <p:cNvPr id="10" name="Isosceles Triangle 9">
              <a:extLst>
                <a:ext uri="{FF2B5EF4-FFF2-40B4-BE49-F238E27FC236}">
                  <a16:creationId xmlns:a16="http://schemas.microsoft.com/office/drawing/2014/main" id="{15E0B7EB-BC81-4CCA-BCC0-30389CABEBE5}"/>
                </a:ext>
              </a:extLst>
            </p:cNvPr>
            <p:cNvSpPr/>
            <p:nvPr/>
          </p:nvSpPr>
          <p:spPr>
            <a:xfrm rot="5400000">
              <a:off x="587793" y="1614791"/>
              <a:ext cx="241454" cy="25936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DB74611-A068-48D5-B90E-CB81309291E6}"/>
                </a:ext>
              </a:extLst>
            </p:cNvPr>
            <p:cNvSpPr/>
            <p:nvPr/>
          </p:nvSpPr>
          <p:spPr>
            <a:xfrm>
              <a:off x="838200" y="1516639"/>
              <a:ext cx="6096000" cy="1477328"/>
            </a:xfrm>
            <a:prstGeom prst="rect">
              <a:avLst/>
            </a:prstGeom>
          </p:spPr>
          <p:txBody>
            <a:bodyPr>
              <a:spAutoFit/>
            </a:bodyPr>
            <a:lstStyle/>
            <a:p>
              <a:pPr algn="just"/>
              <a:r>
                <a:rPr lang="en-US" b="1" dirty="0">
                  <a:solidFill>
                    <a:schemeClr val="tx2">
                      <a:lumMod val="75000"/>
                    </a:schemeClr>
                  </a:solidFill>
                  <a:latin typeface="Century Gothic" panose="020B0502020202020204" pitchFamily="34" charset="0"/>
                </a:rPr>
                <a:t>Maintaining Speed, Accuracy and Convenience:</a:t>
              </a:r>
            </a:p>
            <a:p>
              <a:pPr algn="just"/>
              <a:r>
                <a:rPr lang="en-US" dirty="0">
                  <a:solidFill>
                    <a:schemeClr val="tx2">
                      <a:lumMod val="75000"/>
                    </a:schemeClr>
                  </a:solidFill>
                  <a:latin typeface="Century Gothic" panose="020B0502020202020204" pitchFamily="34" charset="0"/>
                </a:rPr>
                <a:t>Detecting fraudulent transactions should take place at real time and not in future after the payment has been made, but it should not interfere with customers ease of use</a:t>
              </a:r>
            </a:p>
          </p:txBody>
        </p:sp>
      </p:grpSp>
      <p:grpSp>
        <p:nvGrpSpPr>
          <p:cNvPr id="18" name="Group 17">
            <a:extLst>
              <a:ext uri="{FF2B5EF4-FFF2-40B4-BE49-F238E27FC236}">
                <a16:creationId xmlns:a16="http://schemas.microsoft.com/office/drawing/2014/main" id="{20861311-E1F0-4B31-AE3E-720E9CE4A21A}"/>
              </a:ext>
            </a:extLst>
          </p:cNvPr>
          <p:cNvGrpSpPr/>
          <p:nvPr/>
        </p:nvGrpSpPr>
        <p:grpSpPr>
          <a:xfrm>
            <a:off x="6671253" y="1717749"/>
            <a:ext cx="4340341" cy="1477328"/>
            <a:chOff x="578840" y="2780326"/>
            <a:chExt cx="6355360" cy="1477328"/>
          </a:xfrm>
        </p:grpSpPr>
        <p:sp>
          <p:nvSpPr>
            <p:cNvPr id="19" name="Rectangle 18">
              <a:extLst>
                <a:ext uri="{FF2B5EF4-FFF2-40B4-BE49-F238E27FC236}">
                  <a16:creationId xmlns:a16="http://schemas.microsoft.com/office/drawing/2014/main" id="{EE0D42F4-9CBF-411D-9F35-4716BA50AAA4}"/>
                </a:ext>
              </a:extLst>
            </p:cNvPr>
            <p:cNvSpPr/>
            <p:nvPr/>
          </p:nvSpPr>
          <p:spPr>
            <a:xfrm>
              <a:off x="838200" y="2780326"/>
              <a:ext cx="6096000" cy="1477328"/>
            </a:xfrm>
            <a:prstGeom prst="rect">
              <a:avLst/>
            </a:prstGeom>
          </p:spPr>
          <p:txBody>
            <a:bodyPr>
              <a:spAutoFit/>
            </a:bodyPr>
            <a:lstStyle/>
            <a:p>
              <a:pPr algn="just"/>
              <a:r>
                <a:rPr lang="en-US" b="1" dirty="0">
                  <a:solidFill>
                    <a:schemeClr val="tx2">
                      <a:lumMod val="75000"/>
                    </a:schemeClr>
                  </a:solidFill>
                  <a:latin typeface="Century Gothic" panose="020B0502020202020204" pitchFamily="34" charset="0"/>
                </a:rPr>
                <a:t>Handling Highly Skewed Data:</a:t>
              </a:r>
            </a:p>
            <a:p>
              <a:pPr algn="just"/>
              <a:r>
                <a:rPr lang="en-US" dirty="0">
                  <a:solidFill>
                    <a:schemeClr val="tx2">
                      <a:lumMod val="75000"/>
                    </a:schemeClr>
                  </a:solidFill>
                  <a:latin typeface="Century Gothic" panose="020B0502020202020204" pitchFamily="34" charset="0"/>
                </a:rPr>
                <a:t>The major problem in real world data is that the data is highly skewed in nature and thus difficult to work with. </a:t>
              </a:r>
            </a:p>
          </p:txBody>
        </p:sp>
        <p:sp>
          <p:nvSpPr>
            <p:cNvPr id="20" name="Isosceles Triangle 19">
              <a:extLst>
                <a:ext uri="{FF2B5EF4-FFF2-40B4-BE49-F238E27FC236}">
                  <a16:creationId xmlns:a16="http://schemas.microsoft.com/office/drawing/2014/main" id="{821FD055-B54A-49BA-BD9A-B037C6196D39}"/>
                </a:ext>
              </a:extLst>
            </p:cNvPr>
            <p:cNvSpPr/>
            <p:nvPr/>
          </p:nvSpPr>
          <p:spPr>
            <a:xfrm rot="5400000">
              <a:off x="587793" y="2845425"/>
              <a:ext cx="241454" cy="25936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989FD2E1-D317-49D6-AB11-437BBC0CA493}"/>
              </a:ext>
            </a:extLst>
          </p:cNvPr>
          <p:cNvGrpSpPr/>
          <p:nvPr/>
        </p:nvGrpSpPr>
        <p:grpSpPr>
          <a:xfrm>
            <a:off x="6671253" y="4230816"/>
            <a:ext cx="4340341" cy="1754326"/>
            <a:chOff x="578840" y="2780326"/>
            <a:chExt cx="6355360" cy="1754326"/>
          </a:xfrm>
        </p:grpSpPr>
        <p:sp>
          <p:nvSpPr>
            <p:cNvPr id="22" name="Rectangle 21">
              <a:extLst>
                <a:ext uri="{FF2B5EF4-FFF2-40B4-BE49-F238E27FC236}">
                  <a16:creationId xmlns:a16="http://schemas.microsoft.com/office/drawing/2014/main" id="{8E41F563-6255-473E-B578-F22F22DF6EE2}"/>
                </a:ext>
              </a:extLst>
            </p:cNvPr>
            <p:cNvSpPr/>
            <p:nvPr/>
          </p:nvSpPr>
          <p:spPr>
            <a:xfrm>
              <a:off x="838200" y="2780326"/>
              <a:ext cx="6096000" cy="1754326"/>
            </a:xfrm>
            <a:prstGeom prst="rect">
              <a:avLst/>
            </a:prstGeom>
          </p:spPr>
          <p:txBody>
            <a:bodyPr>
              <a:spAutoFit/>
            </a:bodyPr>
            <a:lstStyle/>
            <a:p>
              <a:pPr algn="just"/>
              <a:r>
                <a:rPr lang="en-US" b="1" dirty="0">
                  <a:solidFill>
                    <a:schemeClr val="tx2">
                      <a:lumMod val="75000"/>
                    </a:schemeClr>
                  </a:solidFill>
                  <a:latin typeface="Century Gothic" panose="020B0502020202020204" pitchFamily="34" charset="0"/>
                </a:rPr>
                <a:t>Eliminating Redundant verifications:</a:t>
              </a:r>
            </a:p>
            <a:p>
              <a:pPr algn="just"/>
              <a:r>
                <a:rPr lang="en-US" dirty="0">
                  <a:solidFill>
                    <a:schemeClr val="tx2">
                      <a:lumMod val="75000"/>
                    </a:schemeClr>
                  </a:solidFill>
                  <a:latin typeface="Century Gothic" panose="020B0502020202020204" pitchFamily="34" charset="0"/>
                </a:rPr>
                <a:t>Some steps of credit card fraud detection scheme are redundant and can be simplified with minor tweaks in the databases</a:t>
              </a:r>
            </a:p>
          </p:txBody>
        </p:sp>
        <p:sp>
          <p:nvSpPr>
            <p:cNvPr id="23" name="Isosceles Triangle 22">
              <a:extLst>
                <a:ext uri="{FF2B5EF4-FFF2-40B4-BE49-F238E27FC236}">
                  <a16:creationId xmlns:a16="http://schemas.microsoft.com/office/drawing/2014/main" id="{68198468-4A97-4A01-81D9-BF31886BA236}"/>
                </a:ext>
              </a:extLst>
            </p:cNvPr>
            <p:cNvSpPr/>
            <p:nvPr/>
          </p:nvSpPr>
          <p:spPr>
            <a:xfrm rot="5400000">
              <a:off x="587793" y="2845425"/>
              <a:ext cx="241454" cy="25936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38539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Technique2:</a:t>
            </a:r>
            <a:br>
              <a:rPr lang="en-IN" b="1" dirty="0"/>
            </a:br>
            <a:r>
              <a:rPr lang="en-IN" sz="3600" dirty="0">
                <a:solidFill>
                  <a:schemeClr val="tx2">
                    <a:lumMod val="75000"/>
                  </a:schemeClr>
                </a:solidFill>
                <a:latin typeface="Century Gothic" panose="020B0502020202020204" pitchFamily="34" charset="0"/>
              </a:rPr>
              <a:t>Auto Encoders</a:t>
            </a:r>
            <a:endParaRPr lang="en-IN"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4A86D946-8301-4E60-8DEC-6623810A06D3}"/>
              </a:ext>
            </a:extLst>
          </p:cNvPr>
          <p:cNvGrpSpPr/>
          <p:nvPr/>
        </p:nvGrpSpPr>
        <p:grpSpPr>
          <a:xfrm>
            <a:off x="649637" y="1448335"/>
            <a:ext cx="9378291" cy="1709743"/>
            <a:chOff x="649637" y="1448335"/>
            <a:chExt cx="9378291" cy="1709743"/>
          </a:xfrm>
        </p:grpSpPr>
        <p:sp>
          <p:nvSpPr>
            <p:cNvPr id="20" name="Текст 3">
              <a:extLst>
                <a:ext uri="{FF2B5EF4-FFF2-40B4-BE49-F238E27FC236}">
                  <a16:creationId xmlns:a16="http://schemas.microsoft.com/office/drawing/2014/main" id="{1E47C236-A310-4B3D-A684-F595840271A5}"/>
                </a:ext>
              </a:extLst>
            </p:cNvPr>
            <p:cNvSpPr txBox="1">
              <a:spLocks/>
            </p:cNvSpPr>
            <p:nvPr/>
          </p:nvSpPr>
          <p:spPr>
            <a:xfrm>
              <a:off x="897313" y="1448335"/>
              <a:ext cx="9130615" cy="170974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900" dirty="0">
                  <a:solidFill>
                    <a:schemeClr val="tx1"/>
                  </a:solidFill>
                  <a:latin typeface="Circular Std Book" panose="020B0604020101020102" pitchFamily="34" charset="0"/>
                  <a:cs typeface="Circular Std Book" panose="020B0604020101020102" pitchFamily="34" charset="0"/>
                </a:rPr>
                <a:t>An </a:t>
              </a:r>
              <a:r>
                <a:rPr lang="en-US" sz="1900" b="1" dirty="0">
                  <a:solidFill>
                    <a:schemeClr val="tx1"/>
                  </a:solidFill>
                  <a:latin typeface="Circular Std Book" panose="020B0604020101020102" pitchFamily="34" charset="0"/>
                  <a:cs typeface="Circular Std Book" panose="020B0604020101020102" pitchFamily="34" charset="0"/>
                </a:rPr>
                <a:t>autoencoder</a:t>
              </a:r>
              <a:r>
                <a:rPr lang="en-US" sz="1900" dirty="0">
                  <a:solidFill>
                    <a:schemeClr val="tx1"/>
                  </a:solidFill>
                  <a:latin typeface="Circular Std Book" panose="020B0604020101020102" pitchFamily="34" charset="0"/>
                  <a:cs typeface="Circular Std Book" panose="020B0604020101020102" pitchFamily="34" charset="0"/>
                </a:rPr>
                <a:t> is a type of artificial neural network used to learn efficient data </a:t>
              </a:r>
              <a:r>
                <a:rPr lang="en-US" sz="1900" dirty="0" err="1">
                  <a:solidFill>
                    <a:schemeClr val="tx1"/>
                  </a:solidFill>
                  <a:latin typeface="Circular Std Book" panose="020B0604020101020102" pitchFamily="34" charset="0"/>
                  <a:cs typeface="Circular Std Book" panose="020B0604020101020102" pitchFamily="34" charset="0"/>
                </a:rPr>
                <a:t>codings</a:t>
              </a:r>
              <a:r>
                <a:rPr lang="en-US" sz="1900" dirty="0">
                  <a:solidFill>
                    <a:schemeClr val="tx1"/>
                  </a:solidFill>
                  <a:latin typeface="Circular Std Book" panose="020B0604020101020102" pitchFamily="34" charset="0"/>
                  <a:cs typeface="Circular Std Book" panose="020B0604020101020102" pitchFamily="34" charset="0"/>
                </a:rPr>
                <a:t> in an unsupervised manner.</a:t>
              </a:r>
            </a:p>
            <a:p>
              <a:pPr algn="just"/>
              <a:r>
                <a:rPr lang="en-US" sz="1900" dirty="0">
                  <a:solidFill>
                    <a:schemeClr val="tx1"/>
                  </a:solidFill>
                  <a:latin typeface="Circular Std Book" panose="020B0604020101020102" pitchFamily="34" charset="0"/>
                  <a:cs typeface="Circular Std Book" panose="020B0604020101020102" pitchFamily="34" charset="0"/>
                </a:rPr>
                <a:t>The aim of an autoencoder is to learn a representation (encoding) for a set of data, typically for the purpose of dimensionality reduction</a:t>
              </a:r>
              <a:r>
                <a:rPr lang="en-US" dirty="0">
                  <a:latin typeface="Circular Std Book" panose="020B0604020101020102" pitchFamily="34" charset="0"/>
                  <a:cs typeface="Circular Std Book" panose="020B0604020101020102" pitchFamily="34" charset="0"/>
                </a:rPr>
                <a:t>.</a:t>
              </a:r>
            </a:p>
          </p:txBody>
        </p:sp>
        <p:sp>
          <p:nvSpPr>
            <p:cNvPr id="21" name="Isosceles Triangle 20">
              <a:extLst>
                <a:ext uri="{FF2B5EF4-FFF2-40B4-BE49-F238E27FC236}">
                  <a16:creationId xmlns:a16="http://schemas.microsoft.com/office/drawing/2014/main" id="{D0C78633-43E8-46E3-9FB8-1D950074DF25}"/>
                </a:ext>
              </a:extLst>
            </p:cNvPr>
            <p:cNvSpPr/>
            <p:nvPr/>
          </p:nvSpPr>
          <p:spPr>
            <a:xfrm rot="5400000">
              <a:off x="652748" y="181776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Isosceles Triangle 22">
            <a:extLst>
              <a:ext uri="{FF2B5EF4-FFF2-40B4-BE49-F238E27FC236}">
                <a16:creationId xmlns:a16="http://schemas.microsoft.com/office/drawing/2014/main" id="{19BA25B6-EE7C-4153-B3DD-9FC92E483B7B}"/>
              </a:ext>
            </a:extLst>
          </p:cNvPr>
          <p:cNvSpPr/>
          <p:nvPr/>
        </p:nvSpPr>
        <p:spPr>
          <a:xfrm rot="5400000">
            <a:off x="654650" y="4476394"/>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28DBC8BA-CECF-4CED-86EA-7147C9688454}"/>
              </a:ext>
            </a:extLst>
          </p:cNvPr>
          <p:cNvGrpSpPr/>
          <p:nvPr/>
        </p:nvGrpSpPr>
        <p:grpSpPr>
          <a:xfrm>
            <a:off x="655308" y="3130066"/>
            <a:ext cx="9372620" cy="1200329"/>
            <a:chOff x="655308" y="3259930"/>
            <a:chExt cx="9372620" cy="1200329"/>
          </a:xfrm>
        </p:grpSpPr>
        <p:sp>
          <p:nvSpPr>
            <p:cNvPr id="22" name="Isosceles Triangle 21">
              <a:extLst>
                <a:ext uri="{FF2B5EF4-FFF2-40B4-BE49-F238E27FC236}">
                  <a16:creationId xmlns:a16="http://schemas.microsoft.com/office/drawing/2014/main" id="{C37C1A47-4A09-470A-8506-E6E39DD1DA57}"/>
                </a:ext>
              </a:extLst>
            </p:cNvPr>
            <p:cNvSpPr/>
            <p:nvPr/>
          </p:nvSpPr>
          <p:spPr>
            <a:xfrm rot="5400000">
              <a:off x="658419" y="3361572"/>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5822BC46-2650-4FF1-97A0-0C5FE298466F}"/>
                </a:ext>
              </a:extLst>
            </p:cNvPr>
            <p:cNvSpPr/>
            <p:nvPr/>
          </p:nvSpPr>
          <p:spPr>
            <a:xfrm>
              <a:off x="982894" y="3259930"/>
              <a:ext cx="9045034" cy="1200329"/>
            </a:xfrm>
            <a:prstGeom prst="rect">
              <a:avLst/>
            </a:prstGeom>
          </p:spPr>
          <p:txBody>
            <a:bodyPr wrap="square">
              <a:spAutoFit/>
            </a:bodyPr>
            <a:lstStyle/>
            <a:p>
              <a:pPr algn="just"/>
              <a:r>
                <a:rPr lang="en-IN" b="1" dirty="0">
                  <a:latin typeface="Circular Std Book" panose="020B0604020101020102" pitchFamily="34" charset="0"/>
                  <a:cs typeface="Circular Std Book" panose="020B0604020101020102" pitchFamily="34" charset="0"/>
                </a:rPr>
                <a:t>Dimensionality Reduction:</a:t>
              </a:r>
            </a:p>
            <a:p>
              <a:pPr algn="just"/>
              <a:r>
                <a:rPr lang="en-US" dirty="0">
                  <a:latin typeface="Circular Std Book" panose="020B0604020101020102" pitchFamily="34" charset="0"/>
                  <a:cs typeface="Circular Std Book" panose="020B0604020101020102" pitchFamily="34" charset="0"/>
                </a:rPr>
                <a:t>An autoencoder learns to compress data from the input layer into a short code, and then </a:t>
              </a:r>
              <a:r>
                <a:rPr lang="en-US" dirty="0" err="1">
                  <a:latin typeface="Circular Std Book" panose="020B0604020101020102" pitchFamily="34" charset="0"/>
                  <a:cs typeface="Circular Std Book" panose="020B0604020101020102" pitchFamily="34" charset="0"/>
                </a:rPr>
                <a:t>uncompress</a:t>
              </a:r>
              <a:r>
                <a:rPr lang="en-US" dirty="0">
                  <a:latin typeface="Circular Std Book" panose="020B0604020101020102" pitchFamily="34" charset="0"/>
                  <a:cs typeface="Circular Std Book" panose="020B0604020101020102" pitchFamily="34" charset="0"/>
                </a:rPr>
                <a:t> that code into something that closely matches the original data. This forces the autoencoder to engage in dimensionality reduction</a:t>
              </a:r>
              <a:endParaRPr lang="en-IN" dirty="0">
                <a:latin typeface="Circular Std Book" panose="020B0604020101020102" pitchFamily="34" charset="0"/>
                <a:cs typeface="Circular Std Book" panose="020B0604020101020102" pitchFamily="34" charset="0"/>
              </a:endParaRPr>
            </a:p>
          </p:txBody>
        </p:sp>
      </p:grpSp>
      <p:sp>
        <p:nvSpPr>
          <p:cNvPr id="26" name="Rectangle 25">
            <a:extLst>
              <a:ext uri="{FF2B5EF4-FFF2-40B4-BE49-F238E27FC236}">
                <a16:creationId xmlns:a16="http://schemas.microsoft.com/office/drawing/2014/main" id="{15D7E152-C753-4C61-86CA-BA86D6FB175A}"/>
              </a:ext>
            </a:extLst>
          </p:cNvPr>
          <p:cNvSpPr/>
          <p:nvPr/>
        </p:nvSpPr>
        <p:spPr>
          <a:xfrm>
            <a:off x="954144" y="4372213"/>
            <a:ext cx="9045034" cy="2862322"/>
          </a:xfrm>
          <a:prstGeom prst="rect">
            <a:avLst/>
          </a:prstGeom>
        </p:spPr>
        <p:txBody>
          <a:bodyPr wrap="square">
            <a:spAutoFit/>
          </a:bodyPr>
          <a:lstStyle/>
          <a:p>
            <a:pPr algn="just" fontAlgn="base"/>
            <a:r>
              <a:rPr lang="en-IN" b="1" dirty="0">
                <a:latin typeface="Circular Std Book" panose="020B0604020101020102" pitchFamily="34" charset="0"/>
                <a:cs typeface="Circular Std Book" panose="020B0604020101020102" pitchFamily="34" charset="0"/>
              </a:rPr>
              <a:t>Multilayer Perceptron(MLP):</a:t>
            </a:r>
          </a:p>
          <a:p>
            <a:pPr algn="just" fontAlgn="base"/>
            <a:r>
              <a:rPr lang="en-US" dirty="0">
                <a:latin typeface="Circular Std Book" panose="020B0604020101020102" pitchFamily="34" charset="0"/>
                <a:cs typeface="Circular Std Book" panose="020B0604020101020102" pitchFamily="34" charset="0"/>
              </a:rPr>
              <a:t>The simplest form of an autoencoder is a feedforward, non-recurrent neural network very similar to the many single layer </a:t>
            </a:r>
            <a:r>
              <a:rPr lang="en-US" dirty="0" err="1">
                <a:latin typeface="Circular Std Book" panose="020B0604020101020102" pitchFamily="34" charset="0"/>
                <a:cs typeface="Circular Std Book" panose="020B0604020101020102" pitchFamily="34" charset="0"/>
              </a:rPr>
              <a:t>perceptrons</a:t>
            </a:r>
            <a:r>
              <a:rPr lang="en-US" dirty="0">
                <a:latin typeface="Circular Std Book" panose="020B0604020101020102" pitchFamily="34" charset="0"/>
                <a:cs typeface="Circular Std Book" panose="020B0604020101020102" pitchFamily="34" charset="0"/>
              </a:rPr>
              <a:t> which makes a multilayer perceptron (MLP) – having an input layer, an output layer and one or more hidden layers connecting them – but with the output layer having the same number of nodes as the input layer, and with the purpose of reconstructing its own inputs (instead of predicting the target value Y given inputs X). Therefore, autoencoders are unsupervised learning models.</a:t>
            </a:r>
            <a:endParaRPr lang="en-IN" b="1" dirty="0">
              <a:latin typeface="Circular Std Book" panose="020B0604020101020102" pitchFamily="34" charset="0"/>
              <a:cs typeface="Circular Std Book" panose="020B0604020101020102" pitchFamily="34" charset="0"/>
            </a:endParaRPr>
          </a:p>
          <a:p>
            <a:pPr fontAlgn="base"/>
            <a:endParaRPr lang="en-IN" b="1" dirty="0"/>
          </a:p>
          <a:p>
            <a:pPr fontAlgn="base"/>
            <a:endParaRPr lang="en-IN" dirty="0">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75803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Technique3:</a:t>
            </a:r>
            <a:br>
              <a:rPr lang="en-IN" b="1" dirty="0"/>
            </a:br>
            <a:r>
              <a:rPr lang="en-IN" sz="3600" dirty="0">
                <a:solidFill>
                  <a:schemeClr val="tx2">
                    <a:lumMod val="75000"/>
                  </a:schemeClr>
                </a:solidFill>
                <a:latin typeface="Century Gothic" panose="020B0502020202020204" pitchFamily="34" charset="0"/>
              </a:rPr>
              <a:t>Feature Density Plotting</a:t>
            </a:r>
            <a:endParaRPr lang="en-IN"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Текст 3">
            <a:extLst>
              <a:ext uri="{FF2B5EF4-FFF2-40B4-BE49-F238E27FC236}">
                <a16:creationId xmlns:a16="http://schemas.microsoft.com/office/drawing/2014/main" id="{1E47C236-A310-4B3D-A684-F595840271A5}"/>
              </a:ext>
            </a:extLst>
          </p:cNvPr>
          <p:cNvSpPr txBox="1">
            <a:spLocks/>
          </p:cNvSpPr>
          <p:nvPr/>
        </p:nvSpPr>
        <p:spPr>
          <a:xfrm>
            <a:off x="897313" y="1448335"/>
            <a:ext cx="9130615" cy="1709743"/>
          </a:xfrm>
          <a:prstGeom prst="rect">
            <a:avLst/>
          </a:prstGeom>
        </p:spPr>
        <p:txBody>
          <a:bodyPr vert="horz" lIns="91440" tIns="45720" rIns="91440" bIns="45720" rtlCol="0" anchor="ctr">
            <a:normAutofit fontScale="92500" lnSpcReduction="200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In general, with just few exceptions (Time and Amount), the features distribution for legitimate transactions (values of Class = 0) is centered around 0. In the same time, the fraudulent transactions (values of Class = 1) have a skewed (asymmetric) distribution.</a:t>
            </a:r>
          </a:p>
          <a:p>
            <a:pPr algn="just"/>
            <a:r>
              <a:rPr lang="en-US" sz="1800" dirty="0">
                <a:solidFill>
                  <a:schemeClr val="tx1"/>
                </a:solidFill>
                <a:latin typeface="Circular Std Book" panose="020B0604020101020102" pitchFamily="34" charset="0"/>
                <a:cs typeface="Circular Std Book" panose="020B0604020101020102" pitchFamily="34" charset="0"/>
              </a:rPr>
              <a:t>For some of the features we can observe a good selectivity in terms of distribution for the two values of Class: V4, V11 have clearly separated distributions for Class values 0 and 1, V12, V14, V18 are partially separated, V1, V2, V3, V10 have a quite distinct profile, whilst V25, V26, V28 have similar profiles for the two values of Class.</a:t>
            </a:r>
          </a:p>
        </p:txBody>
      </p:sp>
      <p:sp>
        <p:nvSpPr>
          <p:cNvPr id="21" name="Isosceles Triangle 20">
            <a:extLst>
              <a:ext uri="{FF2B5EF4-FFF2-40B4-BE49-F238E27FC236}">
                <a16:creationId xmlns:a16="http://schemas.microsoft.com/office/drawing/2014/main" id="{D0C78633-43E8-46E3-9FB8-1D950074DF25}"/>
              </a:ext>
            </a:extLst>
          </p:cNvPr>
          <p:cNvSpPr/>
          <p:nvPr/>
        </p:nvSpPr>
        <p:spPr>
          <a:xfrm rot="5400000">
            <a:off x="652748" y="158620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9BF88A4-4BA6-40BC-B3FF-3AA8BE08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158078"/>
            <a:ext cx="4078045" cy="3466989"/>
          </a:xfrm>
          <a:prstGeom prst="rect">
            <a:avLst/>
          </a:prstGeom>
        </p:spPr>
      </p:pic>
      <p:pic>
        <p:nvPicPr>
          <p:cNvPr id="10" name="Picture 9">
            <a:extLst>
              <a:ext uri="{FF2B5EF4-FFF2-40B4-BE49-F238E27FC236}">
                <a16:creationId xmlns:a16="http://schemas.microsoft.com/office/drawing/2014/main" id="{686F24C1-5C5E-4464-8337-AE27FB689DCE}"/>
              </a:ext>
            </a:extLst>
          </p:cNvPr>
          <p:cNvPicPr>
            <a:picLocks noChangeAspect="1"/>
          </p:cNvPicPr>
          <p:nvPr/>
        </p:nvPicPr>
        <p:blipFill rotWithShape="1">
          <a:blip r:embed="rId5">
            <a:extLst>
              <a:ext uri="{28A0092B-C50C-407E-A947-70E740481C1C}">
                <a14:useLocalDpi xmlns:a14="http://schemas.microsoft.com/office/drawing/2010/main" val="0"/>
              </a:ext>
            </a:extLst>
          </a:blip>
          <a:srcRect t="1104"/>
          <a:stretch/>
        </p:blipFill>
        <p:spPr>
          <a:xfrm>
            <a:off x="6711175" y="3196778"/>
            <a:ext cx="4525006" cy="3466989"/>
          </a:xfrm>
          <a:prstGeom prst="rect">
            <a:avLst/>
          </a:prstGeom>
        </p:spPr>
      </p:pic>
      <p:sp>
        <p:nvSpPr>
          <p:cNvPr id="16" name="Isosceles Triangle 15">
            <a:extLst>
              <a:ext uri="{FF2B5EF4-FFF2-40B4-BE49-F238E27FC236}">
                <a16:creationId xmlns:a16="http://schemas.microsoft.com/office/drawing/2014/main" id="{5E25FDF0-A624-4929-977D-342839C306B2}"/>
              </a:ext>
            </a:extLst>
          </p:cNvPr>
          <p:cNvSpPr/>
          <p:nvPr/>
        </p:nvSpPr>
        <p:spPr>
          <a:xfrm rot="5400000">
            <a:off x="652748" y="2179368"/>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051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Technique4:</a:t>
            </a:r>
            <a:br>
              <a:rPr lang="en-IN" b="1" dirty="0"/>
            </a:br>
            <a:r>
              <a:rPr lang="en-IN" sz="3600" dirty="0">
                <a:solidFill>
                  <a:schemeClr val="tx2">
                    <a:lumMod val="75000"/>
                  </a:schemeClr>
                </a:solidFill>
                <a:latin typeface="Century Gothic" panose="020B0502020202020204" pitchFamily="34" charset="0"/>
              </a:rPr>
              <a:t>Multi-layered ML Models</a:t>
            </a: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Текст 3">
            <a:extLst>
              <a:ext uri="{FF2B5EF4-FFF2-40B4-BE49-F238E27FC236}">
                <a16:creationId xmlns:a16="http://schemas.microsoft.com/office/drawing/2014/main" id="{1E47C236-A310-4B3D-A684-F595840271A5}"/>
              </a:ext>
            </a:extLst>
          </p:cNvPr>
          <p:cNvSpPr txBox="1">
            <a:spLocks/>
          </p:cNvSpPr>
          <p:nvPr/>
        </p:nvSpPr>
        <p:spPr>
          <a:xfrm>
            <a:off x="908904" y="1674709"/>
            <a:ext cx="2717256" cy="481074"/>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u="sng" dirty="0" err="1">
                <a:solidFill>
                  <a:schemeClr val="tx1"/>
                </a:solidFill>
                <a:latin typeface="Circular Std Book" panose="020B0604020101020102" pitchFamily="34" charset="0"/>
                <a:cs typeface="Circular Std Book" panose="020B0604020101020102" pitchFamily="34" charset="0"/>
              </a:rPr>
              <a:t>RandomForest</a:t>
            </a:r>
            <a:r>
              <a:rPr lang="en-US" sz="1800" u="sng" dirty="0">
                <a:solidFill>
                  <a:schemeClr val="tx1"/>
                </a:solidFill>
                <a:latin typeface="Circular Std Book" panose="020B0604020101020102" pitchFamily="34" charset="0"/>
                <a:cs typeface="Circular Std Book" panose="020B0604020101020102" pitchFamily="34" charset="0"/>
              </a:rPr>
              <a:t> Classifier</a:t>
            </a:r>
          </a:p>
        </p:txBody>
      </p:sp>
      <p:pic>
        <p:nvPicPr>
          <p:cNvPr id="10" name="Picture 9">
            <a:extLst>
              <a:ext uri="{FF2B5EF4-FFF2-40B4-BE49-F238E27FC236}">
                <a16:creationId xmlns:a16="http://schemas.microsoft.com/office/drawing/2014/main" id="{686F24C1-5C5E-4464-8337-AE27FB689DCE}"/>
              </a:ext>
            </a:extLst>
          </p:cNvPr>
          <p:cNvPicPr>
            <a:picLocks noChangeAspect="1"/>
          </p:cNvPicPr>
          <p:nvPr/>
        </p:nvPicPr>
        <p:blipFill rotWithShape="1">
          <a:blip r:embed="rId4">
            <a:extLst>
              <a:ext uri="{28A0092B-C50C-407E-A947-70E740481C1C}">
                <a14:useLocalDpi xmlns:a14="http://schemas.microsoft.com/office/drawing/2010/main" val="0"/>
              </a:ext>
            </a:extLst>
          </a:blip>
          <a:srcRect t="1104" b="13155"/>
          <a:stretch/>
        </p:blipFill>
        <p:spPr>
          <a:xfrm>
            <a:off x="908904" y="2287863"/>
            <a:ext cx="2717256" cy="1804991"/>
          </a:xfrm>
          <a:prstGeom prst="rect">
            <a:avLst/>
          </a:prstGeom>
        </p:spPr>
      </p:pic>
      <p:sp>
        <p:nvSpPr>
          <p:cNvPr id="16" name="Isosceles Triangle 15">
            <a:extLst>
              <a:ext uri="{FF2B5EF4-FFF2-40B4-BE49-F238E27FC236}">
                <a16:creationId xmlns:a16="http://schemas.microsoft.com/office/drawing/2014/main" id="{5E25FDF0-A624-4929-977D-342839C306B2}"/>
              </a:ext>
            </a:extLst>
          </p:cNvPr>
          <p:cNvSpPr/>
          <p:nvPr/>
        </p:nvSpPr>
        <p:spPr>
          <a:xfrm rot="5400000">
            <a:off x="635590" y="1805571"/>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59E7E46-7F39-4C0D-8C5C-CF446155F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453" y="3955695"/>
            <a:ext cx="1815232" cy="1923604"/>
          </a:xfrm>
          <a:prstGeom prst="rect">
            <a:avLst/>
          </a:prstGeom>
        </p:spPr>
      </p:pic>
      <p:pic>
        <p:nvPicPr>
          <p:cNvPr id="9" name="Picture 8">
            <a:extLst>
              <a:ext uri="{FF2B5EF4-FFF2-40B4-BE49-F238E27FC236}">
                <a16:creationId xmlns:a16="http://schemas.microsoft.com/office/drawing/2014/main" id="{551C08E1-30F3-42B0-8B7A-0CCFDBDC8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546" y="5809340"/>
            <a:ext cx="2958532" cy="888115"/>
          </a:xfrm>
          <a:prstGeom prst="rect">
            <a:avLst/>
          </a:prstGeom>
        </p:spPr>
      </p:pic>
      <p:grpSp>
        <p:nvGrpSpPr>
          <p:cNvPr id="19" name="Group 18">
            <a:extLst>
              <a:ext uri="{FF2B5EF4-FFF2-40B4-BE49-F238E27FC236}">
                <a16:creationId xmlns:a16="http://schemas.microsoft.com/office/drawing/2014/main" id="{DF96524D-76E7-4218-9869-85715C0B7FFD}"/>
              </a:ext>
            </a:extLst>
          </p:cNvPr>
          <p:cNvGrpSpPr/>
          <p:nvPr/>
        </p:nvGrpSpPr>
        <p:grpSpPr>
          <a:xfrm>
            <a:off x="5077391" y="1674709"/>
            <a:ext cx="2993681" cy="481074"/>
            <a:chOff x="4496299" y="1674709"/>
            <a:chExt cx="2993681" cy="481074"/>
          </a:xfrm>
        </p:grpSpPr>
        <p:sp>
          <p:nvSpPr>
            <p:cNvPr id="21" name="Isosceles Triangle 20">
              <a:extLst>
                <a:ext uri="{FF2B5EF4-FFF2-40B4-BE49-F238E27FC236}">
                  <a16:creationId xmlns:a16="http://schemas.microsoft.com/office/drawing/2014/main" id="{D0C78633-43E8-46E3-9FB8-1D950074DF25}"/>
                </a:ext>
              </a:extLst>
            </p:cNvPr>
            <p:cNvSpPr/>
            <p:nvPr/>
          </p:nvSpPr>
          <p:spPr>
            <a:xfrm rot="5400000">
              <a:off x="4499410" y="1805571"/>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Текст 3">
              <a:extLst>
                <a:ext uri="{FF2B5EF4-FFF2-40B4-BE49-F238E27FC236}">
                  <a16:creationId xmlns:a16="http://schemas.microsoft.com/office/drawing/2014/main" id="{0F2B66B7-11DD-49AB-8AA4-B8A07EDEA2C0}"/>
                </a:ext>
              </a:extLst>
            </p:cNvPr>
            <p:cNvSpPr txBox="1">
              <a:spLocks/>
            </p:cNvSpPr>
            <p:nvPr/>
          </p:nvSpPr>
          <p:spPr>
            <a:xfrm>
              <a:off x="4772724" y="1674709"/>
              <a:ext cx="2717256" cy="481074"/>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u="sng" dirty="0">
                  <a:solidFill>
                    <a:schemeClr val="tx1"/>
                  </a:solidFill>
                  <a:latin typeface="Circular Std Book" panose="020B0604020101020102" pitchFamily="34" charset="0"/>
                  <a:cs typeface="Circular Std Book" panose="020B0604020101020102" pitchFamily="34" charset="0"/>
                </a:rPr>
                <a:t>AdaBoost Classifier</a:t>
              </a:r>
            </a:p>
          </p:txBody>
        </p:sp>
      </p:grpSp>
      <p:pic>
        <p:nvPicPr>
          <p:cNvPr id="15" name="Picture 14">
            <a:extLst>
              <a:ext uri="{FF2B5EF4-FFF2-40B4-BE49-F238E27FC236}">
                <a16:creationId xmlns:a16="http://schemas.microsoft.com/office/drawing/2014/main" id="{7FFCF37A-6DEE-4098-9369-5F01E25AE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677" y="2287863"/>
            <a:ext cx="2485504" cy="1667832"/>
          </a:xfrm>
          <a:prstGeom prst="rect">
            <a:avLst/>
          </a:prstGeom>
        </p:spPr>
      </p:pic>
      <p:pic>
        <p:nvPicPr>
          <p:cNvPr id="18" name="Picture 17">
            <a:extLst>
              <a:ext uri="{FF2B5EF4-FFF2-40B4-BE49-F238E27FC236}">
                <a16:creationId xmlns:a16="http://schemas.microsoft.com/office/drawing/2014/main" id="{18BB53EE-8EAA-44AC-9312-ACF6517B62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7777" y="3955695"/>
            <a:ext cx="1929296" cy="1923604"/>
          </a:xfrm>
          <a:prstGeom prst="rect">
            <a:avLst/>
          </a:prstGeom>
        </p:spPr>
      </p:pic>
      <p:pic>
        <p:nvPicPr>
          <p:cNvPr id="12" name="Picture 11">
            <a:extLst>
              <a:ext uri="{FF2B5EF4-FFF2-40B4-BE49-F238E27FC236}">
                <a16:creationId xmlns:a16="http://schemas.microsoft.com/office/drawing/2014/main" id="{5992033C-D857-483A-BC68-2AFE6C7D4C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2724" y="5771227"/>
            <a:ext cx="2958533" cy="978127"/>
          </a:xfrm>
          <a:prstGeom prst="rect">
            <a:avLst/>
          </a:prstGeom>
        </p:spPr>
      </p:pic>
      <p:grpSp>
        <p:nvGrpSpPr>
          <p:cNvPr id="22" name="Group 21">
            <a:extLst>
              <a:ext uri="{FF2B5EF4-FFF2-40B4-BE49-F238E27FC236}">
                <a16:creationId xmlns:a16="http://schemas.microsoft.com/office/drawing/2014/main" id="{1E745B6F-851E-46CB-BBDF-C0F5546F9C8D}"/>
              </a:ext>
            </a:extLst>
          </p:cNvPr>
          <p:cNvGrpSpPr/>
          <p:nvPr/>
        </p:nvGrpSpPr>
        <p:grpSpPr>
          <a:xfrm>
            <a:off x="8722158" y="1674709"/>
            <a:ext cx="2993681" cy="481074"/>
            <a:chOff x="4496299" y="1674709"/>
            <a:chExt cx="2993681" cy="481074"/>
          </a:xfrm>
        </p:grpSpPr>
        <p:sp>
          <p:nvSpPr>
            <p:cNvPr id="23" name="Isosceles Triangle 22">
              <a:extLst>
                <a:ext uri="{FF2B5EF4-FFF2-40B4-BE49-F238E27FC236}">
                  <a16:creationId xmlns:a16="http://schemas.microsoft.com/office/drawing/2014/main" id="{0F073FE6-564C-4C79-A654-483D9C420B52}"/>
                </a:ext>
              </a:extLst>
            </p:cNvPr>
            <p:cNvSpPr/>
            <p:nvPr/>
          </p:nvSpPr>
          <p:spPr>
            <a:xfrm rot="5400000">
              <a:off x="4499410" y="1805571"/>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Текст 3">
              <a:extLst>
                <a:ext uri="{FF2B5EF4-FFF2-40B4-BE49-F238E27FC236}">
                  <a16:creationId xmlns:a16="http://schemas.microsoft.com/office/drawing/2014/main" id="{ACB5E6F5-3F0D-456F-BF96-175A36551804}"/>
                </a:ext>
              </a:extLst>
            </p:cNvPr>
            <p:cNvSpPr txBox="1">
              <a:spLocks/>
            </p:cNvSpPr>
            <p:nvPr/>
          </p:nvSpPr>
          <p:spPr>
            <a:xfrm>
              <a:off x="4772724" y="1674709"/>
              <a:ext cx="2717256" cy="481074"/>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u="sng" dirty="0" err="1">
                  <a:solidFill>
                    <a:schemeClr val="tx1"/>
                  </a:solidFill>
                  <a:latin typeface="Circular Std Book" panose="020B0604020101020102" pitchFamily="34" charset="0"/>
                  <a:cs typeface="Circular Std Book" panose="020B0604020101020102" pitchFamily="34" charset="0"/>
                </a:rPr>
                <a:t>CatBoost</a:t>
              </a:r>
              <a:r>
                <a:rPr lang="en-US" sz="1800" u="sng" dirty="0">
                  <a:solidFill>
                    <a:schemeClr val="tx1"/>
                  </a:solidFill>
                  <a:latin typeface="Circular Std Book" panose="020B0604020101020102" pitchFamily="34" charset="0"/>
                  <a:cs typeface="Circular Std Book" panose="020B0604020101020102" pitchFamily="34" charset="0"/>
                </a:rPr>
                <a:t> Classifier</a:t>
              </a:r>
            </a:p>
          </p:txBody>
        </p:sp>
      </p:grpSp>
      <p:pic>
        <p:nvPicPr>
          <p:cNvPr id="26" name="Picture 25">
            <a:extLst>
              <a:ext uri="{FF2B5EF4-FFF2-40B4-BE49-F238E27FC236}">
                <a16:creationId xmlns:a16="http://schemas.microsoft.com/office/drawing/2014/main" id="{AF6F9217-D193-4571-9D96-4F0BEFC922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2170" y="5809340"/>
            <a:ext cx="2680394" cy="888115"/>
          </a:xfrm>
          <a:prstGeom prst="rect">
            <a:avLst/>
          </a:prstGeom>
        </p:spPr>
      </p:pic>
      <p:pic>
        <p:nvPicPr>
          <p:cNvPr id="28" name="Picture 27">
            <a:extLst>
              <a:ext uri="{FF2B5EF4-FFF2-40B4-BE49-F238E27FC236}">
                <a16:creationId xmlns:a16="http://schemas.microsoft.com/office/drawing/2014/main" id="{4463B2AF-0CF6-4D8B-90DC-4B0A012E46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9834" y="2259233"/>
            <a:ext cx="2260709" cy="1593012"/>
          </a:xfrm>
          <a:prstGeom prst="rect">
            <a:avLst/>
          </a:prstGeom>
        </p:spPr>
      </p:pic>
      <p:pic>
        <p:nvPicPr>
          <p:cNvPr id="30" name="Picture 29">
            <a:extLst>
              <a:ext uri="{FF2B5EF4-FFF2-40B4-BE49-F238E27FC236}">
                <a16:creationId xmlns:a16="http://schemas.microsoft.com/office/drawing/2014/main" id="{687439B0-FE88-48F2-9E42-765CDF228F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0357" y="3852245"/>
            <a:ext cx="1900428" cy="1923604"/>
          </a:xfrm>
          <a:prstGeom prst="rect">
            <a:avLst/>
          </a:prstGeom>
        </p:spPr>
      </p:pic>
    </p:spTree>
    <p:extLst>
      <p:ext uri="{BB962C8B-B14F-4D97-AF65-F5344CB8AC3E}">
        <p14:creationId xmlns:p14="http://schemas.microsoft.com/office/powerpoint/2010/main" val="8147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Technique5:</a:t>
            </a:r>
            <a:br>
              <a:rPr lang="en-IN" b="1" dirty="0"/>
            </a:br>
            <a:r>
              <a:rPr lang="en-IN" sz="3600" dirty="0">
                <a:solidFill>
                  <a:schemeClr val="tx2">
                    <a:lumMod val="75000"/>
                  </a:schemeClr>
                </a:solidFill>
                <a:latin typeface="Century Gothic" panose="020B0502020202020204" pitchFamily="34" charset="0"/>
              </a:rPr>
              <a:t>Evaluation Metrics and Thresholds</a:t>
            </a:r>
          </a:p>
        </p:txBody>
      </p:sp>
      <p:sp>
        <p:nvSpPr>
          <p:cNvPr id="8" name="Arrow: Right 7">
            <a:extLst>
              <a:ext uri="{FF2B5EF4-FFF2-40B4-BE49-F238E27FC236}">
                <a16:creationId xmlns:a16="http://schemas.microsoft.com/office/drawing/2014/main" id="{D5FA2BE5-3358-4C16-9ED0-63EF996AFD17}"/>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Текст 3">
            <a:extLst>
              <a:ext uri="{FF2B5EF4-FFF2-40B4-BE49-F238E27FC236}">
                <a16:creationId xmlns:a16="http://schemas.microsoft.com/office/drawing/2014/main" id="{1E47C236-A310-4B3D-A684-F595840271A5}"/>
              </a:ext>
            </a:extLst>
          </p:cNvPr>
          <p:cNvSpPr txBox="1">
            <a:spLocks/>
          </p:cNvSpPr>
          <p:nvPr/>
        </p:nvSpPr>
        <p:spPr>
          <a:xfrm>
            <a:off x="908904" y="1674709"/>
            <a:ext cx="2717256" cy="481074"/>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u="sng" dirty="0">
                <a:solidFill>
                  <a:schemeClr val="tx1"/>
                </a:solidFill>
                <a:latin typeface="Circular Std Book" panose="020B0604020101020102" pitchFamily="34" charset="0"/>
                <a:cs typeface="Circular Std Book" panose="020B0604020101020102" pitchFamily="34" charset="0"/>
              </a:rPr>
              <a:t>Evaluation Metrics</a:t>
            </a:r>
          </a:p>
        </p:txBody>
      </p:sp>
      <p:sp>
        <p:nvSpPr>
          <p:cNvPr id="16" name="Isosceles Triangle 15">
            <a:extLst>
              <a:ext uri="{FF2B5EF4-FFF2-40B4-BE49-F238E27FC236}">
                <a16:creationId xmlns:a16="http://schemas.microsoft.com/office/drawing/2014/main" id="{5E25FDF0-A624-4929-977D-342839C306B2}"/>
              </a:ext>
            </a:extLst>
          </p:cNvPr>
          <p:cNvSpPr/>
          <p:nvPr/>
        </p:nvSpPr>
        <p:spPr>
          <a:xfrm rot="5400000">
            <a:off x="635590" y="1805571"/>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DF96524D-76E7-4218-9869-85715C0B7FFD}"/>
              </a:ext>
            </a:extLst>
          </p:cNvPr>
          <p:cNvGrpSpPr/>
          <p:nvPr/>
        </p:nvGrpSpPr>
        <p:grpSpPr>
          <a:xfrm>
            <a:off x="8722158" y="1674709"/>
            <a:ext cx="2993681" cy="481074"/>
            <a:chOff x="4496299" y="1674709"/>
            <a:chExt cx="2993681" cy="481074"/>
          </a:xfrm>
        </p:grpSpPr>
        <p:sp>
          <p:nvSpPr>
            <p:cNvPr id="21" name="Isosceles Triangle 20">
              <a:extLst>
                <a:ext uri="{FF2B5EF4-FFF2-40B4-BE49-F238E27FC236}">
                  <a16:creationId xmlns:a16="http://schemas.microsoft.com/office/drawing/2014/main" id="{D0C78633-43E8-46E3-9FB8-1D950074DF25}"/>
                </a:ext>
              </a:extLst>
            </p:cNvPr>
            <p:cNvSpPr/>
            <p:nvPr/>
          </p:nvSpPr>
          <p:spPr>
            <a:xfrm rot="5400000">
              <a:off x="4499410" y="1805571"/>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Текст 3">
              <a:extLst>
                <a:ext uri="{FF2B5EF4-FFF2-40B4-BE49-F238E27FC236}">
                  <a16:creationId xmlns:a16="http://schemas.microsoft.com/office/drawing/2014/main" id="{0F2B66B7-11DD-49AB-8AA4-B8A07EDEA2C0}"/>
                </a:ext>
              </a:extLst>
            </p:cNvPr>
            <p:cNvSpPr txBox="1">
              <a:spLocks/>
            </p:cNvSpPr>
            <p:nvPr/>
          </p:nvSpPr>
          <p:spPr>
            <a:xfrm>
              <a:off x="4772724" y="1674709"/>
              <a:ext cx="2717256" cy="481074"/>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u="sng" dirty="0">
                  <a:solidFill>
                    <a:schemeClr val="tx1"/>
                  </a:solidFill>
                  <a:latin typeface="Circular Std Book" panose="020B0604020101020102" pitchFamily="34" charset="0"/>
                  <a:cs typeface="Circular Std Book" panose="020B0604020101020102" pitchFamily="34" charset="0"/>
                </a:rPr>
                <a:t>Threshold Values</a:t>
              </a:r>
            </a:p>
          </p:txBody>
        </p:sp>
      </p:grpSp>
      <p:pic>
        <p:nvPicPr>
          <p:cNvPr id="3" name="Picture 2">
            <a:extLst>
              <a:ext uri="{FF2B5EF4-FFF2-40B4-BE49-F238E27FC236}">
                <a16:creationId xmlns:a16="http://schemas.microsoft.com/office/drawing/2014/main" id="{CA8776E8-4864-4029-9518-E3A4C3A19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81" y="4665512"/>
            <a:ext cx="3489998" cy="2117019"/>
          </a:xfrm>
          <a:prstGeom prst="rect">
            <a:avLst/>
          </a:prstGeom>
        </p:spPr>
      </p:pic>
      <p:pic>
        <p:nvPicPr>
          <p:cNvPr id="11" name="Picture 10">
            <a:extLst>
              <a:ext uri="{FF2B5EF4-FFF2-40B4-BE49-F238E27FC236}">
                <a16:creationId xmlns:a16="http://schemas.microsoft.com/office/drawing/2014/main" id="{FCE42BC4-52F9-424E-B3E5-38D54F806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801" y="4755850"/>
            <a:ext cx="2904036" cy="1737025"/>
          </a:xfrm>
          <a:prstGeom prst="rect">
            <a:avLst/>
          </a:prstGeom>
        </p:spPr>
      </p:pic>
      <p:pic>
        <p:nvPicPr>
          <p:cNvPr id="17" name="Picture 16">
            <a:extLst>
              <a:ext uri="{FF2B5EF4-FFF2-40B4-BE49-F238E27FC236}">
                <a16:creationId xmlns:a16="http://schemas.microsoft.com/office/drawing/2014/main" id="{A7208F8E-8D5B-4986-80E4-EE7B4381A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038" y="1808682"/>
            <a:ext cx="2778712" cy="5049318"/>
          </a:xfrm>
          <a:prstGeom prst="rect">
            <a:avLst/>
          </a:prstGeom>
        </p:spPr>
      </p:pic>
      <p:pic>
        <p:nvPicPr>
          <p:cNvPr id="27" name="Picture 26">
            <a:extLst>
              <a:ext uri="{FF2B5EF4-FFF2-40B4-BE49-F238E27FC236}">
                <a16:creationId xmlns:a16="http://schemas.microsoft.com/office/drawing/2014/main" id="{CFD5DB9C-30A1-42AA-9CCC-5676FC858A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279" y="2209509"/>
            <a:ext cx="3786682" cy="2296986"/>
          </a:xfrm>
          <a:prstGeom prst="rect">
            <a:avLst/>
          </a:prstGeom>
        </p:spPr>
      </p:pic>
      <p:pic>
        <p:nvPicPr>
          <p:cNvPr id="31" name="Picture 30">
            <a:extLst>
              <a:ext uri="{FF2B5EF4-FFF2-40B4-BE49-F238E27FC236}">
                <a16:creationId xmlns:a16="http://schemas.microsoft.com/office/drawing/2014/main" id="{A9D65673-19FD-49E0-962E-C0C88A74DF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1917" y="2296873"/>
            <a:ext cx="3680733" cy="2232718"/>
          </a:xfrm>
          <a:prstGeom prst="rect">
            <a:avLst/>
          </a:prstGeom>
        </p:spPr>
      </p:pic>
    </p:spTree>
    <p:extLst>
      <p:ext uri="{BB962C8B-B14F-4D97-AF65-F5344CB8AC3E}">
        <p14:creationId xmlns:p14="http://schemas.microsoft.com/office/powerpoint/2010/main" val="233275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8F50-0262-4E67-86A8-CF40627A6ACB}"/>
              </a:ext>
            </a:extLst>
          </p:cNvPr>
          <p:cNvSpPr>
            <a:spLocks noGrp="1"/>
          </p:cNvSpPr>
          <p:nvPr>
            <p:ph type="title"/>
          </p:nvPr>
        </p:nvSpPr>
        <p:spPr>
          <a:xfrm>
            <a:off x="820806" y="0"/>
            <a:ext cx="10515600" cy="1325563"/>
          </a:xfrm>
        </p:spPr>
        <p:txBody>
          <a:bodyPr>
            <a:normAutofit/>
          </a:bodyPr>
          <a:lstStyle/>
          <a:p>
            <a:r>
              <a:rPr lang="en-IN" b="1" dirty="0">
                <a:solidFill>
                  <a:schemeClr val="tx2">
                    <a:lumMod val="75000"/>
                  </a:schemeClr>
                </a:solidFill>
                <a:latin typeface="Century Gothic" panose="020B0502020202020204" pitchFamily="34" charset="0"/>
              </a:rPr>
              <a:t>QnA1</a:t>
            </a:r>
            <a:endParaRPr lang="en-IN" dirty="0">
              <a:solidFill>
                <a:schemeClr val="tx2">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48366B79-BF36-478E-8A11-4988B23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37" y="2057400"/>
            <a:ext cx="9153525" cy="2743200"/>
          </a:xfrm>
          <a:prstGeom prst="rect">
            <a:avLst/>
          </a:prstGeom>
        </p:spPr>
      </p:pic>
      <p:pic>
        <p:nvPicPr>
          <p:cNvPr id="7" name="Picture 6">
            <a:extLst>
              <a:ext uri="{FF2B5EF4-FFF2-40B4-BE49-F238E27FC236}">
                <a16:creationId xmlns:a16="http://schemas.microsoft.com/office/drawing/2014/main" id="{CB9350DF-D2EE-4AB7-8883-47C2A7691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087" y="2052637"/>
            <a:ext cx="9267825" cy="2752725"/>
          </a:xfrm>
          <a:prstGeom prst="rect">
            <a:avLst/>
          </a:prstGeom>
        </p:spPr>
      </p:pic>
      <p:pic>
        <p:nvPicPr>
          <p:cNvPr id="10" name="Picture 9">
            <a:extLst>
              <a:ext uri="{FF2B5EF4-FFF2-40B4-BE49-F238E27FC236}">
                <a16:creationId xmlns:a16="http://schemas.microsoft.com/office/drawing/2014/main" id="{9D197CC6-BFEA-49D9-85FC-EBCCAAF3C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25" y="2119312"/>
            <a:ext cx="9429750" cy="2619375"/>
          </a:xfrm>
          <a:prstGeom prst="rect">
            <a:avLst/>
          </a:prstGeom>
        </p:spPr>
      </p:pic>
      <p:pic>
        <p:nvPicPr>
          <p:cNvPr id="14" name="Picture 13">
            <a:extLst>
              <a:ext uri="{FF2B5EF4-FFF2-40B4-BE49-F238E27FC236}">
                <a16:creationId xmlns:a16="http://schemas.microsoft.com/office/drawing/2014/main" id="{87A8F2C5-6F87-481C-AF21-159842319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594" y="1325563"/>
            <a:ext cx="9286875" cy="3848100"/>
          </a:xfrm>
          <a:prstGeom prst="rect">
            <a:avLst/>
          </a:prstGeom>
        </p:spPr>
      </p:pic>
    </p:spTree>
    <p:extLst>
      <p:ext uri="{BB962C8B-B14F-4D97-AF65-F5344CB8AC3E}">
        <p14:creationId xmlns:p14="http://schemas.microsoft.com/office/powerpoint/2010/main" val="33100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8F50-0262-4E67-86A8-CF40627A6ACB}"/>
              </a:ext>
            </a:extLst>
          </p:cNvPr>
          <p:cNvSpPr>
            <a:spLocks noGrp="1"/>
          </p:cNvSpPr>
          <p:nvPr>
            <p:ph type="title"/>
          </p:nvPr>
        </p:nvSpPr>
        <p:spPr>
          <a:xfrm>
            <a:off x="820806" y="0"/>
            <a:ext cx="10515600" cy="1325563"/>
          </a:xfrm>
        </p:spPr>
        <p:txBody>
          <a:bodyPr>
            <a:normAutofit/>
          </a:bodyPr>
          <a:lstStyle/>
          <a:p>
            <a:r>
              <a:rPr lang="en-IN" b="1" dirty="0">
                <a:solidFill>
                  <a:schemeClr val="tx2">
                    <a:lumMod val="75000"/>
                  </a:schemeClr>
                </a:solidFill>
                <a:latin typeface="Century Gothic" panose="020B0502020202020204" pitchFamily="34" charset="0"/>
              </a:rPr>
              <a:t>QnA2</a:t>
            </a:r>
            <a:endParaRPr lang="en-IN" dirty="0">
              <a:solidFill>
                <a:schemeClr val="tx2">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48366B79-BF36-478E-8A11-4988B23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37" y="2057400"/>
            <a:ext cx="9153525" cy="2743200"/>
          </a:xfrm>
          <a:prstGeom prst="rect">
            <a:avLst/>
          </a:prstGeom>
        </p:spPr>
      </p:pic>
      <p:pic>
        <p:nvPicPr>
          <p:cNvPr id="7" name="Picture 6">
            <a:extLst>
              <a:ext uri="{FF2B5EF4-FFF2-40B4-BE49-F238E27FC236}">
                <a16:creationId xmlns:a16="http://schemas.microsoft.com/office/drawing/2014/main" id="{CB9350DF-D2EE-4AB7-8883-47C2A7691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087" y="2052637"/>
            <a:ext cx="9267825" cy="2752725"/>
          </a:xfrm>
          <a:prstGeom prst="rect">
            <a:avLst/>
          </a:prstGeom>
        </p:spPr>
      </p:pic>
      <p:pic>
        <p:nvPicPr>
          <p:cNvPr id="10" name="Picture 9">
            <a:extLst>
              <a:ext uri="{FF2B5EF4-FFF2-40B4-BE49-F238E27FC236}">
                <a16:creationId xmlns:a16="http://schemas.microsoft.com/office/drawing/2014/main" id="{9D197CC6-BFEA-49D9-85FC-EBCCAAF3C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806" y="1503492"/>
            <a:ext cx="10677136" cy="2965871"/>
          </a:xfrm>
          <a:prstGeom prst="rect">
            <a:avLst/>
          </a:prstGeom>
        </p:spPr>
      </p:pic>
    </p:spTree>
    <p:extLst>
      <p:ext uri="{BB962C8B-B14F-4D97-AF65-F5344CB8AC3E}">
        <p14:creationId xmlns:p14="http://schemas.microsoft.com/office/powerpoint/2010/main" val="205453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8F50-0262-4E67-86A8-CF40627A6ACB}"/>
              </a:ext>
            </a:extLst>
          </p:cNvPr>
          <p:cNvSpPr>
            <a:spLocks noGrp="1"/>
          </p:cNvSpPr>
          <p:nvPr>
            <p:ph type="title"/>
          </p:nvPr>
        </p:nvSpPr>
        <p:spPr>
          <a:xfrm>
            <a:off x="820806" y="0"/>
            <a:ext cx="10515600" cy="1325563"/>
          </a:xfrm>
        </p:spPr>
        <p:txBody>
          <a:bodyPr>
            <a:normAutofit/>
          </a:bodyPr>
          <a:lstStyle/>
          <a:p>
            <a:r>
              <a:rPr lang="en-IN" b="1" dirty="0">
                <a:solidFill>
                  <a:schemeClr val="tx2">
                    <a:lumMod val="75000"/>
                  </a:schemeClr>
                </a:solidFill>
                <a:latin typeface="Century Gothic" panose="020B0502020202020204" pitchFamily="34" charset="0"/>
              </a:rPr>
              <a:t>QnA3</a:t>
            </a:r>
            <a:endParaRPr lang="en-IN" dirty="0">
              <a:solidFill>
                <a:schemeClr val="tx2">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48366B79-BF36-478E-8A11-4988B23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237" y="2057400"/>
            <a:ext cx="9153525" cy="2743200"/>
          </a:xfrm>
          <a:prstGeom prst="rect">
            <a:avLst/>
          </a:prstGeom>
        </p:spPr>
      </p:pic>
      <p:pic>
        <p:nvPicPr>
          <p:cNvPr id="7" name="Picture 6">
            <a:extLst>
              <a:ext uri="{FF2B5EF4-FFF2-40B4-BE49-F238E27FC236}">
                <a16:creationId xmlns:a16="http://schemas.microsoft.com/office/drawing/2014/main" id="{CB9350DF-D2EE-4AB7-8883-47C2A7691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06" y="1511461"/>
            <a:ext cx="9267825" cy="2752725"/>
          </a:xfrm>
          <a:prstGeom prst="rect">
            <a:avLst/>
          </a:prstGeom>
        </p:spPr>
      </p:pic>
    </p:spTree>
    <p:extLst>
      <p:ext uri="{BB962C8B-B14F-4D97-AF65-F5344CB8AC3E}">
        <p14:creationId xmlns:p14="http://schemas.microsoft.com/office/powerpoint/2010/main" val="55607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8F50-0262-4E67-86A8-CF40627A6ACB}"/>
              </a:ext>
            </a:extLst>
          </p:cNvPr>
          <p:cNvSpPr>
            <a:spLocks noGrp="1"/>
          </p:cNvSpPr>
          <p:nvPr>
            <p:ph type="title"/>
          </p:nvPr>
        </p:nvSpPr>
        <p:spPr>
          <a:xfrm>
            <a:off x="820806" y="0"/>
            <a:ext cx="10515600" cy="1325563"/>
          </a:xfrm>
        </p:spPr>
        <p:txBody>
          <a:bodyPr>
            <a:normAutofit/>
          </a:bodyPr>
          <a:lstStyle/>
          <a:p>
            <a:r>
              <a:rPr lang="en-IN" b="1" dirty="0">
                <a:solidFill>
                  <a:schemeClr val="tx2">
                    <a:lumMod val="75000"/>
                  </a:schemeClr>
                </a:solidFill>
                <a:latin typeface="Century Gothic" panose="020B0502020202020204" pitchFamily="34" charset="0"/>
              </a:rPr>
              <a:t>QnA4</a:t>
            </a:r>
            <a:endParaRPr lang="en-IN" dirty="0">
              <a:solidFill>
                <a:schemeClr val="tx2">
                  <a:lumMod val="75000"/>
                </a:schemeClr>
              </a:solidFill>
              <a:latin typeface="Century Gothic" panose="020B0502020202020204" pitchFamily="34" charset="0"/>
            </a:endParaRPr>
          </a:p>
        </p:txBody>
      </p:sp>
      <p:pic>
        <p:nvPicPr>
          <p:cNvPr id="5" name="Picture 4">
            <a:extLst>
              <a:ext uri="{FF2B5EF4-FFF2-40B4-BE49-F238E27FC236}">
                <a16:creationId xmlns:a16="http://schemas.microsoft.com/office/drawing/2014/main" id="{48366B79-BF36-478E-8A11-4988B2347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06" y="1544216"/>
            <a:ext cx="9153525" cy="2743200"/>
          </a:xfrm>
          <a:prstGeom prst="rect">
            <a:avLst/>
          </a:prstGeom>
        </p:spPr>
      </p:pic>
    </p:spTree>
    <p:extLst>
      <p:ext uri="{BB962C8B-B14F-4D97-AF65-F5344CB8AC3E}">
        <p14:creationId xmlns:p14="http://schemas.microsoft.com/office/powerpoint/2010/main" val="152948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849B8114-142E-459B-B418-34BCAF45A97C}"/>
              </a:ext>
            </a:extLst>
          </p:cNvPr>
          <p:cNvPicPr>
            <a:picLocks noChangeAspect="1"/>
          </p:cNvPicPr>
          <p:nvPr/>
        </p:nvPicPr>
        <p:blipFill>
          <a:blip r:embed="rId2">
            <a:extLst>
              <a:ext uri="{28A0092B-C50C-407E-A947-70E740481C1C}">
                <a14:useLocalDpi xmlns:a14="http://schemas.microsoft.com/office/drawing/2010/main" val="0"/>
              </a:ext>
            </a:extLst>
          </a:blip>
          <a:srcRect l="10600" r="10600"/>
          <a:stretch>
            <a:fillRect/>
          </a:stretch>
        </p:blipFill>
        <p:spPr>
          <a:xfrm>
            <a:off x="8625648" y="1690686"/>
            <a:ext cx="3290041" cy="3506696"/>
          </a:xfrm>
          <a:prstGeom prst="round2DiagRect">
            <a:avLst>
              <a:gd name="adj1" fmla="val 16667"/>
              <a:gd name="adj2" fmla="val 0"/>
            </a:avLst>
          </a:prstGeom>
          <a:ln w="88900" cap="sq">
            <a:solidFill>
              <a:schemeClr val="bg1"/>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Types of Frauds Handled</a:t>
            </a:r>
          </a:p>
        </p:txBody>
      </p:sp>
      <p:sp>
        <p:nvSpPr>
          <p:cNvPr id="8" name="Arrow: Right 7">
            <a:extLst>
              <a:ext uri="{FF2B5EF4-FFF2-40B4-BE49-F238E27FC236}">
                <a16:creationId xmlns:a16="http://schemas.microsoft.com/office/drawing/2014/main" id="{D5FA2BE5-3358-4C16-9ED0-63EF996AFD17}"/>
              </a:ext>
            </a:extLst>
          </p:cNvPr>
          <p:cNvSpPr/>
          <p:nvPr/>
        </p:nvSpPr>
        <p:spPr>
          <a:xfrm>
            <a:off x="480391" y="919093"/>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Текст 3">
            <a:extLst>
              <a:ext uri="{FF2B5EF4-FFF2-40B4-BE49-F238E27FC236}">
                <a16:creationId xmlns:a16="http://schemas.microsoft.com/office/drawing/2014/main" id="{CDDF087C-459A-4BBF-9141-BCA1DDDE8B88}"/>
              </a:ext>
            </a:extLst>
          </p:cNvPr>
          <p:cNvSpPr txBox="1">
            <a:spLocks/>
          </p:cNvSpPr>
          <p:nvPr/>
        </p:nvSpPr>
        <p:spPr>
          <a:xfrm>
            <a:off x="838200" y="1564851"/>
            <a:ext cx="6859672" cy="11028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800" dirty="0">
              <a:solidFill>
                <a:schemeClr val="tx2">
                  <a:lumMod val="75000"/>
                </a:schemeClr>
              </a:solidFill>
              <a:latin typeface="Century Gothic" panose="020B0502020202020204" pitchFamily="34" charset="0"/>
            </a:endParaRPr>
          </a:p>
        </p:txBody>
      </p:sp>
      <p:grpSp>
        <p:nvGrpSpPr>
          <p:cNvPr id="17" name="Group 16">
            <a:extLst>
              <a:ext uri="{FF2B5EF4-FFF2-40B4-BE49-F238E27FC236}">
                <a16:creationId xmlns:a16="http://schemas.microsoft.com/office/drawing/2014/main" id="{D77BAC29-82E5-42E6-8637-0B2D5FB03F04}"/>
              </a:ext>
            </a:extLst>
          </p:cNvPr>
          <p:cNvGrpSpPr/>
          <p:nvPr/>
        </p:nvGrpSpPr>
        <p:grpSpPr>
          <a:xfrm>
            <a:off x="578840" y="1516639"/>
            <a:ext cx="7130716" cy="1754326"/>
            <a:chOff x="578840" y="1516639"/>
            <a:chExt cx="7467093" cy="1754326"/>
          </a:xfrm>
        </p:grpSpPr>
        <p:sp>
          <p:nvSpPr>
            <p:cNvPr id="10" name="Isosceles Triangle 9">
              <a:extLst>
                <a:ext uri="{FF2B5EF4-FFF2-40B4-BE49-F238E27FC236}">
                  <a16:creationId xmlns:a16="http://schemas.microsoft.com/office/drawing/2014/main" id="{15E0B7EB-BC81-4CCA-BCC0-30389CABEBE5}"/>
                </a:ext>
              </a:extLst>
            </p:cNvPr>
            <p:cNvSpPr/>
            <p:nvPr/>
          </p:nvSpPr>
          <p:spPr>
            <a:xfrm rot="5400000">
              <a:off x="587793" y="1614791"/>
              <a:ext cx="241454" cy="259360"/>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6DB74611-A068-48D5-B90E-CB81309291E6}"/>
                </a:ext>
              </a:extLst>
            </p:cNvPr>
            <p:cNvSpPr/>
            <p:nvPr/>
          </p:nvSpPr>
          <p:spPr>
            <a:xfrm>
              <a:off x="838200" y="1516639"/>
              <a:ext cx="7207733" cy="1754326"/>
            </a:xfrm>
            <a:prstGeom prst="rect">
              <a:avLst/>
            </a:prstGeom>
          </p:spPr>
          <p:txBody>
            <a:bodyPr wrap="square">
              <a:spAutoFit/>
            </a:bodyPr>
            <a:lstStyle/>
            <a:p>
              <a:pPr algn="just"/>
              <a:r>
                <a:rPr lang="en-US" dirty="0">
                  <a:solidFill>
                    <a:schemeClr val="tx2">
                      <a:lumMod val="75000"/>
                    </a:schemeClr>
                  </a:solidFill>
                  <a:latin typeface="Century Gothic" panose="020B0502020202020204" pitchFamily="34" charset="0"/>
                </a:rPr>
                <a:t>Realtime payments make it very attractive for fraudsters to attack accounts. With increased customer convenience, there seems to be a cost of security, particular types of bank accounts that offer customers the ability to send money instantly, especially if they allow for relatively large value payments, are likely to be a target for fraudsters.</a:t>
              </a:r>
            </a:p>
          </p:txBody>
        </p:sp>
      </p:grpSp>
      <p:sp>
        <p:nvSpPr>
          <p:cNvPr id="3" name="Rectangle 2">
            <a:extLst>
              <a:ext uri="{FF2B5EF4-FFF2-40B4-BE49-F238E27FC236}">
                <a16:creationId xmlns:a16="http://schemas.microsoft.com/office/drawing/2014/main" id="{87963D4B-3A85-4AC7-8FD0-E0E89879A424}"/>
              </a:ext>
            </a:extLst>
          </p:cNvPr>
          <p:cNvSpPr/>
          <p:nvPr/>
        </p:nvSpPr>
        <p:spPr>
          <a:xfrm>
            <a:off x="702678" y="3429000"/>
            <a:ext cx="6096000" cy="3363678"/>
          </a:xfrm>
          <a:prstGeom prst="rect">
            <a:avLst/>
          </a:prstGeom>
        </p:spPr>
        <p:txBody>
          <a:bodyPr>
            <a:spAutoFit/>
          </a:bodyPr>
          <a:lstStyle/>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1.Card-not-present (CNP) fraud </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2. Skimming fraud</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3. Lost Card Fraud</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4. Card never arrived Fraud</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5. Identity Fraud</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6. Account Takeover fraud</a:t>
            </a:r>
            <a:endParaRPr lang="en-IN" dirty="0">
              <a:latin typeface="Century Gothic" panose="020B0502020202020204" pitchFamily="34" charset="0"/>
              <a:ea typeface="Times New Roman" panose="02020603050405020304" pitchFamily="18" charset="0"/>
            </a:endParaRP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7. Social Engineering Techniques</a:t>
            </a:r>
          </a:p>
          <a:p>
            <a:pPr indent="457200">
              <a:lnSpc>
                <a:spcPct val="150000"/>
              </a:lnSpc>
              <a:spcAft>
                <a:spcPts val="0"/>
              </a:spcAft>
            </a:pPr>
            <a:r>
              <a:rPr lang="en-US" dirty="0">
                <a:solidFill>
                  <a:srgbClr val="2A282E"/>
                </a:solidFill>
                <a:latin typeface="Century Gothic" panose="020B0502020202020204" pitchFamily="34" charset="0"/>
                <a:ea typeface="Times New Roman" panose="02020603050405020304" pitchFamily="18" charset="0"/>
              </a:rPr>
              <a:t>8. Phishing fraud </a:t>
            </a:r>
            <a:endParaRPr lang="en-IN" dirty="0">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119923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3AC058C-983C-4AC5-B492-B90425F2E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1979" y="115425"/>
            <a:ext cx="1451636" cy="888132"/>
          </a:xfrm>
          <a:prstGeom prst="rect">
            <a:avLst/>
          </a:prstGeom>
        </p:spPr>
      </p:pic>
      <p:grpSp>
        <p:nvGrpSpPr>
          <p:cNvPr id="41" name="Group 40">
            <a:extLst>
              <a:ext uri="{FF2B5EF4-FFF2-40B4-BE49-F238E27FC236}">
                <a16:creationId xmlns:a16="http://schemas.microsoft.com/office/drawing/2014/main" id="{6CFDDFE4-B17F-448E-8EEA-F6DB65E36870}"/>
              </a:ext>
            </a:extLst>
          </p:cNvPr>
          <p:cNvGrpSpPr/>
          <p:nvPr/>
        </p:nvGrpSpPr>
        <p:grpSpPr>
          <a:xfrm>
            <a:off x="1106043" y="372387"/>
            <a:ext cx="9979915" cy="6476818"/>
            <a:chOff x="2604670" y="762452"/>
            <a:chExt cx="19962140" cy="12955136"/>
          </a:xfrm>
        </p:grpSpPr>
        <p:pic>
          <p:nvPicPr>
            <p:cNvPr id="9" name="Picture 8">
              <a:extLst>
                <a:ext uri="{FF2B5EF4-FFF2-40B4-BE49-F238E27FC236}">
                  <a16:creationId xmlns:a16="http://schemas.microsoft.com/office/drawing/2014/main" id="{34462F38-46B7-4C59-BB33-47B9A5BD9A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4670" y="1406874"/>
              <a:ext cx="19757176" cy="11393447"/>
            </a:xfrm>
            <a:prstGeom prst="rect">
              <a:avLst/>
            </a:prstGeom>
          </p:spPr>
        </p:pic>
        <p:sp>
          <p:nvSpPr>
            <p:cNvPr id="36" name="Текст 7">
              <a:extLst>
                <a:ext uri="{FF2B5EF4-FFF2-40B4-BE49-F238E27FC236}">
                  <a16:creationId xmlns:a16="http://schemas.microsoft.com/office/drawing/2014/main" id="{812B6857-BC37-400D-87A4-4E3440CAF00A}"/>
                </a:ext>
              </a:extLst>
            </p:cNvPr>
            <p:cNvSpPr txBox="1">
              <a:spLocks/>
            </p:cNvSpPr>
            <p:nvPr/>
          </p:nvSpPr>
          <p:spPr>
            <a:xfrm>
              <a:off x="8304362" y="2007346"/>
              <a:ext cx="4404430" cy="2971468"/>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Step1: Pre-processing</a:t>
              </a:r>
            </a:p>
            <a:p>
              <a:pPr marL="0" indent="0" algn="just">
                <a:buNone/>
              </a:pPr>
              <a:r>
                <a:rPr lang="en-IN" sz="1000" b="1" dirty="0">
                  <a:solidFill>
                    <a:schemeClr val="tx1"/>
                  </a:solidFill>
                  <a:latin typeface="Circular Std Book" panose="020B0604020101020102" pitchFamily="34" charset="0"/>
                  <a:cs typeface="Circular Std Book" panose="020B0604020101020102" pitchFamily="34" charset="0"/>
                </a:rPr>
                <a:t>Includes a combination of two novel technique called SMOTE Over-sampling + Under-sampling, along with labelling data</a:t>
              </a:r>
            </a:p>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 </a:t>
              </a:r>
            </a:p>
          </p:txBody>
        </p:sp>
        <p:sp>
          <p:nvSpPr>
            <p:cNvPr id="38" name="Текст 7">
              <a:extLst>
                <a:ext uri="{FF2B5EF4-FFF2-40B4-BE49-F238E27FC236}">
                  <a16:creationId xmlns:a16="http://schemas.microsoft.com/office/drawing/2014/main" id="{02FFD8DF-22D0-402A-BEAD-5B0FB71EFB4B}"/>
                </a:ext>
              </a:extLst>
            </p:cNvPr>
            <p:cNvSpPr txBox="1">
              <a:spLocks/>
            </p:cNvSpPr>
            <p:nvPr/>
          </p:nvSpPr>
          <p:spPr>
            <a:xfrm>
              <a:off x="8281169" y="11710242"/>
              <a:ext cx="4645760" cy="2007346"/>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01CC9B"/>
                  </a:solidFill>
                  <a:latin typeface="Circular Std Book" panose="020B0604020101020102" pitchFamily="34" charset="0"/>
                  <a:cs typeface="Circular Std Book" panose="020B0604020101020102" pitchFamily="34" charset="0"/>
                </a:rPr>
                <a:t>Step2: ML Analysis</a:t>
              </a:r>
            </a:p>
            <a:p>
              <a:pPr marL="0" indent="0" algn="just">
                <a:buNone/>
              </a:pPr>
              <a:r>
                <a:rPr lang="en-IN" sz="1000" b="1" dirty="0">
                  <a:solidFill>
                    <a:schemeClr val="tx1"/>
                  </a:solidFill>
                  <a:latin typeface="Circular Std Book" panose="020B0604020101020102" pitchFamily="34" charset="0"/>
                  <a:cs typeface="Circular Std Book" panose="020B0604020101020102" pitchFamily="34" charset="0"/>
                </a:rPr>
                <a:t>Using a combination of different industry leading ML models combined into an Ensemble Model</a:t>
              </a:r>
            </a:p>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 </a:t>
              </a:r>
            </a:p>
          </p:txBody>
        </p:sp>
        <p:sp>
          <p:nvSpPr>
            <p:cNvPr id="39" name="Текст 7">
              <a:extLst>
                <a:ext uri="{FF2B5EF4-FFF2-40B4-BE49-F238E27FC236}">
                  <a16:creationId xmlns:a16="http://schemas.microsoft.com/office/drawing/2014/main" id="{76DEA229-DB30-481A-BFFF-99E9516DB407}"/>
                </a:ext>
              </a:extLst>
            </p:cNvPr>
            <p:cNvSpPr txBox="1">
              <a:spLocks/>
            </p:cNvSpPr>
            <p:nvPr/>
          </p:nvSpPr>
          <p:spPr>
            <a:xfrm>
              <a:off x="14006647" y="762452"/>
              <a:ext cx="4674785" cy="2007346"/>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01CC9B"/>
                  </a:solidFill>
                  <a:latin typeface="Circular Std Book" panose="020B0604020101020102" pitchFamily="34" charset="0"/>
                  <a:cs typeface="Circular Std Book" panose="020B0604020101020102" pitchFamily="34" charset="0"/>
                </a:rPr>
                <a:t>Step3: Prediction</a:t>
              </a:r>
            </a:p>
            <a:p>
              <a:pPr marL="0" indent="0" algn="just">
                <a:buNone/>
              </a:pPr>
              <a:r>
                <a:rPr lang="en-IN" sz="1000" b="1" dirty="0">
                  <a:solidFill>
                    <a:schemeClr val="tx1"/>
                  </a:solidFill>
                  <a:latin typeface="Circular Std Book" panose="020B0604020101020102" pitchFamily="34" charset="0"/>
                  <a:cs typeface="Circular Std Book" panose="020B0604020101020102" pitchFamily="34" charset="0"/>
                </a:rPr>
                <a:t>Creating a robust and self-learning ML system which learns from past predictions and makes changes through a layered structure</a:t>
              </a:r>
            </a:p>
            <a:p>
              <a:pPr marL="0" indent="0" algn="just">
                <a:buNone/>
              </a:pPr>
              <a:r>
                <a:rPr lang="en-IN" sz="1400" b="1" dirty="0">
                  <a:solidFill>
                    <a:srgbClr val="7DE314"/>
                  </a:solidFill>
                  <a:latin typeface="Circular Std Book" panose="020B0604020101020102" pitchFamily="34" charset="0"/>
                  <a:cs typeface="Circular Std Book" panose="020B0604020101020102" pitchFamily="34" charset="0"/>
                </a:rPr>
                <a:t> </a:t>
              </a:r>
            </a:p>
          </p:txBody>
        </p:sp>
        <p:sp>
          <p:nvSpPr>
            <p:cNvPr id="40" name="Текст 7">
              <a:extLst>
                <a:ext uri="{FF2B5EF4-FFF2-40B4-BE49-F238E27FC236}">
                  <a16:creationId xmlns:a16="http://schemas.microsoft.com/office/drawing/2014/main" id="{3EAD2076-41A8-4D8F-ADA0-EBC1EBFAAF17}"/>
                </a:ext>
              </a:extLst>
            </p:cNvPr>
            <p:cNvSpPr txBox="1">
              <a:spLocks/>
            </p:cNvSpPr>
            <p:nvPr/>
          </p:nvSpPr>
          <p:spPr>
            <a:xfrm>
              <a:off x="18387914" y="5396487"/>
              <a:ext cx="4178896" cy="2007346"/>
            </a:xfrm>
            <a:prstGeom prst="rect">
              <a:avLst/>
            </a:prstGeom>
          </p:spPr>
          <p:txBody>
            <a:bodyPr numCol="1" spcCol="1080000"/>
            <a:lstStyle>
              <a:lvl1pPr marL="914446" indent="-914446" algn="r" defTabSz="2438522" rtl="0" eaLnBrk="1" latinLnBrk="0" hangingPunct="1">
                <a:lnSpc>
                  <a:spcPct val="130000"/>
                </a:lnSpc>
                <a:spcBef>
                  <a:spcPct val="20000"/>
                </a:spcBef>
                <a:buFont typeface="Arial" panose="020B0604020202020204" pitchFamily="34" charset="0"/>
                <a:buChar char="•"/>
                <a:defRPr lang="en-US" sz="2400" b="0" i="0" kern="1200" baseline="0" dirty="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pPr marL="0" indent="0" algn="just">
                <a:buNone/>
              </a:pPr>
              <a:r>
                <a:rPr lang="en-IN" sz="1400" b="1" dirty="0">
                  <a:solidFill>
                    <a:srgbClr val="5059AB"/>
                  </a:solidFill>
                  <a:latin typeface="Circular Std Book" panose="020B0604020101020102" pitchFamily="34" charset="0"/>
                  <a:cs typeface="Circular Std Book" panose="020B0604020101020102" pitchFamily="34" charset="0"/>
                </a:rPr>
                <a:t>Step4: Depiction</a:t>
              </a:r>
            </a:p>
            <a:p>
              <a:pPr marL="0" indent="0" algn="just">
                <a:buNone/>
              </a:pPr>
              <a:r>
                <a:rPr lang="en-IN" sz="1000" b="1" dirty="0">
                  <a:solidFill>
                    <a:schemeClr val="tx1"/>
                  </a:solidFill>
                  <a:latin typeface="Circular Std Book" panose="020B0604020101020102" pitchFamily="34" charset="0"/>
                  <a:cs typeface="Circular Std Book" panose="020B0604020101020102" pitchFamily="34" charset="0"/>
                </a:rPr>
                <a:t>Showcasing the data to the end user in a constructive way to bring on a comprehensive result</a:t>
              </a:r>
              <a:endParaRPr lang="en-IN" sz="1400" b="1" dirty="0">
                <a:solidFill>
                  <a:schemeClr val="tx1"/>
                </a:solidFill>
                <a:latin typeface="Circular Std Book" panose="020B0604020101020102" pitchFamily="34" charset="0"/>
                <a:cs typeface="Circular Std Book" panose="020B0604020101020102" pitchFamily="34" charset="0"/>
              </a:endParaRPr>
            </a:p>
          </p:txBody>
        </p:sp>
      </p:grpSp>
      <p:sp>
        <p:nvSpPr>
          <p:cNvPr id="12" name="Title 1">
            <a:extLst>
              <a:ext uri="{FF2B5EF4-FFF2-40B4-BE49-F238E27FC236}">
                <a16:creationId xmlns:a16="http://schemas.microsoft.com/office/drawing/2014/main" id="{32A05A7E-F327-43FD-B8D8-F0C1B90F53A2}"/>
              </a:ext>
            </a:extLst>
          </p:cNvPr>
          <p:cNvSpPr>
            <a:spLocks noGrp="1"/>
          </p:cNvSpPr>
          <p:nvPr>
            <p:ph type="title"/>
          </p:nvPr>
        </p:nvSpPr>
        <p:spPr>
          <a:xfrm>
            <a:off x="466194" y="372387"/>
            <a:ext cx="2221022" cy="553968"/>
          </a:xfrm>
        </p:spPr>
        <p:txBody>
          <a:bodyPr>
            <a:normAutofit fontScale="90000"/>
          </a:bodyPr>
          <a:lstStyle/>
          <a:p>
            <a:pPr algn="l"/>
            <a:r>
              <a:rPr lang="en-IN" b="1" dirty="0">
                <a:solidFill>
                  <a:schemeClr val="tx2">
                    <a:lumMod val="75000"/>
                  </a:schemeClr>
                </a:solidFill>
                <a:latin typeface="Century Gothic" panose="020B0502020202020204" pitchFamily="34" charset="0"/>
              </a:rPr>
              <a:t>Flowchart</a:t>
            </a:r>
          </a:p>
        </p:txBody>
      </p:sp>
      <p:sp>
        <p:nvSpPr>
          <p:cNvPr id="13" name="Arrow: Right 12">
            <a:extLst>
              <a:ext uri="{FF2B5EF4-FFF2-40B4-BE49-F238E27FC236}">
                <a16:creationId xmlns:a16="http://schemas.microsoft.com/office/drawing/2014/main" id="{20C19AAC-3AF0-4F05-A2A3-DAB21C35ADF7}"/>
              </a:ext>
            </a:extLst>
          </p:cNvPr>
          <p:cNvSpPr/>
          <p:nvPr/>
        </p:nvSpPr>
        <p:spPr>
          <a:xfrm>
            <a:off x="108385" y="537825"/>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851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Our Approach</a:t>
            </a:r>
          </a:p>
        </p:txBody>
      </p:sp>
      <p:sp>
        <p:nvSpPr>
          <p:cNvPr id="8" name="Arrow: Right 7">
            <a:extLst>
              <a:ext uri="{FF2B5EF4-FFF2-40B4-BE49-F238E27FC236}">
                <a16:creationId xmlns:a16="http://schemas.microsoft.com/office/drawing/2014/main" id="{D5FA2BE5-3358-4C16-9ED0-63EF996AFD17}"/>
              </a:ext>
            </a:extLst>
          </p:cNvPr>
          <p:cNvSpPr/>
          <p:nvPr/>
        </p:nvSpPr>
        <p:spPr>
          <a:xfrm>
            <a:off x="480391" y="919093"/>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Текст 3">
            <a:extLst>
              <a:ext uri="{FF2B5EF4-FFF2-40B4-BE49-F238E27FC236}">
                <a16:creationId xmlns:a16="http://schemas.microsoft.com/office/drawing/2014/main" id="{CDDF087C-459A-4BBF-9141-BCA1DDDE8B88}"/>
              </a:ext>
            </a:extLst>
          </p:cNvPr>
          <p:cNvSpPr txBox="1">
            <a:spLocks/>
          </p:cNvSpPr>
          <p:nvPr/>
        </p:nvSpPr>
        <p:spPr>
          <a:xfrm>
            <a:off x="838200" y="1564851"/>
            <a:ext cx="6859672" cy="11028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1800" dirty="0">
              <a:solidFill>
                <a:schemeClr val="tx2">
                  <a:lumMod val="75000"/>
                </a:schemeClr>
              </a:solidFill>
              <a:latin typeface="Century Gothic" panose="020B0502020202020204" pitchFamily="34" charset="0"/>
            </a:endParaRPr>
          </a:p>
        </p:txBody>
      </p:sp>
      <p:sp>
        <p:nvSpPr>
          <p:cNvPr id="15" name="Rectangle 14">
            <a:extLst>
              <a:ext uri="{FF2B5EF4-FFF2-40B4-BE49-F238E27FC236}">
                <a16:creationId xmlns:a16="http://schemas.microsoft.com/office/drawing/2014/main" id="{6DB74611-A068-48D5-B90E-CB81309291E6}"/>
              </a:ext>
            </a:extLst>
          </p:cNvPr>
          <p:cNvSpPr/>
          <p:nvPr/>
        </p:nvSpPr>
        <p:spPr>
          <a:xfrm>
            <a:off x="789722" y="2119779"/>
            <a:ext cx="6883040" cy="369332"/>
          </a:xfrm>
          <a:prstGeom prst="rect">
            <a:avLst/>
          </a:prstGeom>
        </p:spPr>
        <p:txBody>
          <a:bodyPr wrap="square">
            <a:spAutoFit/>
          </a:bodyPr>
          <a:lstStyle/>
          <a:p>
            <a:pPr algn="just"/>
            <a:endParaRPr lang="en-US" dirty="0">
              <a:solidFill>
                <a:schemeClr val="tx2">
                  <a:lumMod val="75000"/>
                </a:schemeClr>
              </a:solidFill>
              <a:latin typeface="Century Gothic" panose="020B0502020202020204" pitchFamily="34" charset="0"/>
            </a:endParaRPr>
          </a:p>
        </p:txBody>
      </p:sp>
      <p:grpSp>
        <p:nvGrpSpPr>
          <p:cNvPr id="3" name="Group 2">
            <a:extLst>
              <a:ext uri="{FF2B5EF4-FFF2-40B4-BE49-F238E27FC236}">
                <a16:creationId xmlns:a16="http://schemas.microsoft.com/office/drawing/2014/main" id="{4465C257-1974-4966-956D-DFF4AB29766D}"/>
              </a:ext>
            </a:extLst>
          </p:cNvPr>
          <p:cNvGrpSpPr/>
          <p:nvPr/>
        </p:nvGrpSpPr>
        <p:grpSpPr>
          <a:xfrm>
            <a:off x="590524" y="1525105"/>
            <a:ext cx="5661937" cy="875875"/>
            <a:chOff x="590524" y="1525105"/>
            <a:chExt cx="5661937" cy="875875"/>
          </a:xfrm>
        </p:grpSpPr>
        <p:sp>
          <p:nvSpPr>
            <p:cNvPr id="10" name="Isosceles Triangle 9">
              <a:extLst>
                <a:ext uri="{FF2B5EF4-FFF2-40B4-BE49-F238E27FC236}">
                  <a16:creationId xmlns:a16="http://schemas.microsoft.com/office/drawing/2014/main" id="{15E0B7EB-BC81-4CCA-BCC0-30389CABEBE5}"/>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Текст 3">
              <a:extLst>
                <a:ext uri="{FF2B5EF4-FFF2-40B4-BE49-F238E27FC236}">
                  <a16:creationId xmlns:a16="http://schemas.microsoft.com/office/drawing/2014/main" id="{9775414D-EAA3-45DE-BBB1-C9ADD2801A04}"/>
                </a:ext>
              </a:extLst>
            </p:cNvPr>
            <p:cNvSpPr txBox="1">
              <a:spLocks/>
            </p:cNvSpPr>
            <p:nvPr/>
          </p:nvSpPr>
          <p:spPr>
            <a:xfrm>
              <a:off x="838200" y="1525105"/>
              <a:ext cx="5414261" cy="8758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en-US" sz="1800" dirty="0">
                  <a:solidFill>
                    <a:schemeClr val="tx1"/>
                  </a:solidFill>
                  <a:latin typeface="Circular Std Book" panose="020B0604020101020102" pitchFamily="34" charset="0"/>
                  <a:cs typeface="Circular Std Book" panose="020B0604020101020102" pitchFamily="34" charset="0"/>
                </a:rPr>
                <a:t>Pre-processing</a:t>
              </a:r>
            </a:p>
            <a:p>
              <a:pPr marL="285750" indent="-285750" algn="l" fontAlgn="base">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SMOTE Over-sampling + Under-sampling</a:t>
              </a:r>
            </a:p>
            <a:p>
              <a:pPr marL="285750" indent="-285750" algn="l" fontAlgn="base">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PCA</a:t>
              </a:r>
            </a:p>
          </p:txBody>
        </p:sp>
      </p:grpSp>
      <p:grpSp>
        <p:nvGrpSpPr>
          <p:cNvPr id="5" name="Group 4">
            <a:extLst>
              <a:ext uri="{FF2B5EF4-FFF2-40B4-BE49-F238E27FC236}">
                <a16:creationId xmlns:a16="http://schemas.microsoft.com/office/drawing/2014/main" id="{46327514-EBE7-4F59-A427-943F1693C43A}"/>
              </a:ext>
            </a:extLst>
          </p:cNvPr>
          <p:cNvGrpSpPr/>
          <p:nvPr/>
        </p:nvGrpSpPr>
        <p:grpSpPr>
          <a:xfrm>
            <a:off x="6096000" y="2139099"/>
            <a:ext cx="5733685" cy="4459582"/>
            <a:chOff x="5107079" y="3135422"/>
            <a:chExt cx="4289755" cy="3336512"/>
          </a:xfrm>
        </p:grpSpPr>
        <p:pic>
          <p:nvPicPr>
            <p:cNvPr id="16" name="Picture 4" descr="https://lh5.googleusercontent.com/9T1s-yvHn3L5VrvWaG8lXvjU5SaosDDMSGTx1vwek-JPomc96Wq9tPsiAgd5eNBVTPmC06v06Bbtti6ouwzY-RLLKAR6tNWVuSrSsfLF5iGFdefy7wycNCqRIw1uoOmiwkMLSRgSkxA">
              <a:extLst>
                <a:ext uri="{FF2B5EF4-FFF2-40B4-BE49-F238E27FC236}">
                  <a16:creationId xmlns:a16="http://schemas.microsoft.com/office/drawing/2014/main" id="{A4331C79-ACA7-4A3F-9025-8E53322BEF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
            <a:stretch/>
          </p:blipFill>
          <p:spPr bwMode="auto">
            <a:xfrm>
              <a:off x="5107079" y="3135422"/>
              <a:ext cx="4289755" cy="3052734"/>
            </a:xfrm>
            <a:prstGeom prst="rect">
              <a:avLst/>
            </a:prstGeom>
            <a:noFill/>
            <a:extLst>
              <a:ext uri="{909E8E84-426E-40DD-AFC4-6F175D3DCCD1}">
                <a14:hiddenFill xmlns:a14="http://schemas.microsoft.com/office/drawing/2010/main">
                  <a:solidFill>
                    <a:srgbClr val="FFFFFF"/>
                  </a:solidFill>
                </a14:hiddenFill>
              </a:ext>
            </a:extLst>
          </p:spPr>
        </p:pic>
        <p:sp>
          <p:nvSpPr>
            <p:cNvPr id="18" name="Заголовок 5">
              <a:extLst>
                <a:ext uri="{FF2B5EF4-FFF2-40B4-BE49-F238E27FC236}">
                  <a16:creationId xmlns:a16="http://schemas.microsoft.com/office/drawing/2014/main" id="{1A15C3AC-1DE1-4075-BF78-6E19614329B2}"/>
                </a:ext>
              </a:extLst>
            </p:cNvPr>
            <p:cNvSpPr txBox="1">
              <a:spLocks/>
            </p:cNvSpPr>
            <p:nvPr/>
          </p:nvSpPr>
          <p:spPr>
            <a:xfrm>
              <a:off x="5489978" y="6253384"/>
              <a:ext cx="3523955" cy="218550"/>
            </a:xfrm>
            <a:prstGeom prst="rect">
              <a:avLst/>
            </a:prstGeom>
            <a:noFill/>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150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a:r>
                <a:rPr lang="en-IN" sz="1800" dirty="0">
                  <a:solidFill>
                    <a:schemeClr val="accent3"/>
                  </a:solidFill>
                  <a:latin typeface="Century Gothic" panose="020B0502020202020204" pitchFamily="34" charset="0"/>
                  <a:sym typeface="Lucida Sans"/>
                </a:rPr>
                <a:t>Fig2: Process Visualisation</a:t>
              </a:r>
              <a:endParaRPr lang="en-US" sz="1800" dirty="0">
                <a:solidFill>
                  <a:schemeClr val="accent3"/>
                </a:solidFill>
                <a:latin typeface="Century Gothic" panose="020B0502020202020204" pitchFamily="34" charset="0"/>
              </a:endParaRPr>
            </a:p>
          </p:txBody>
        </p:sp>
      </p:grpSp>
      <p:grpSp>
        <p:nvGrpSpPr>
          <p:cNvPr id="20" name="Group 19">
            <a:extLst>
              <a:ext uri="{FF2B5EF4-FFF2-40B4-BE49-F238E27FC236}">
                <a16:creationId xmlns:a16="http://schemas.microsoft.com/office/drawing/2014/main" id="{D5D9BDF2-3400-49EB-9BAC-7DA1E674E891}"/>
              </a:ext>
            </a:extLst>
          </p:cNvPr>
          <p:cNvGrpSpPr/>
          <p:nvPr/>
        </p:nvGrpSpPr>
        <p:grpSpPr>
          <a:xfrm>
            <a:off x="590524" y="2617011"/>
            <a:ext cx="5661937" cy="1684016"/>
            <a:chOff x="590524" y="1525105"/>
            <a:chExt cx="5661937" cy="1684016"/>
          </a:xfrm>
        </p:grpSpPr>
        <p:sp>
          <p:nvSpPr>
            <p:cNvPr id="21" name="Isosceles Triangle 20">
              <a:extLst>
                <a:ext uri="{FF2B5EF4-FFF2-40B4-BE49-F238E27FC236}">
                  <a16:creationId xmlns:a16="http://schemas.microsoft.com/office/drawing/2014/main" id="{E8F16520-09AA-4B0D-B36D-C3061F78EE02}"/>
                </a:ext>
              </a:extLst>
            </p:cNvPr>
            <p:cNvSpPr/>
            <p:nvPr/>
          </p:nvSpPr>
          <p:spPr>
            <a:xfrm rot="5400000">
              <a:off x="593635" y="1590576"/>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Текст 3">
              <a:extLst>
                <a:ext uri="{FF2B5EF4-FFF2-40B4-BE49-F238E27FC236}">
                  <a16:creationId xmlns:a16="http://schemas.microsoft.com/office/drawing/2014/main" id="{EBBFBE7C-4F0F-4980-963B-05CC4D722B00}"/>
                </a:ext>
              </a:extLst>
            </p:cNvPr>
            <p:cNvSpPr txBox="1">
              <a:spLocks/>
            </p:cNvSpPr>
            <p:nvPr/>
          </p:nvSpPr>
          <p:spPr>
            <a:xfrm>
              <a:off x="838200" y="1525105"/>
              <a:ext cx="5414261" cy="168401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en-US" sz="1800" dirty="0">
                  <a:solidFill>
                    <a:schemeClr val="tx1"/>
                  </a:solidFill>
                  <a:latin typeface="Circular Std Book" panose="020B0604020101020102" pitchFamily="34" charset="0"/>
                  <a:cs typeface="Circular Std Book" panose="020B0604020101020102" pitchFamily="34" charset="0"/>
                </a:rPr>
                <a:t>ML Models Used: </a:t>
              </a:r>
            </a:p>
            <a:p>
              <a:pPr marL="285750" indent="-285750" algn="l" fontAlgn="base">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K-means</a:t>
              </a:r>
            </a:p>
            <a:p>
              <a:pPr marL="285750" indent="-285750" algn="l" fontAlgn="base">
                <a:buFont typeface="Arial" panose="020B0604020202020204" pitchFamily="34" charset="0"/>
                <a:buChar char="•"/>
              </a:pPr>
              <a:r>
                <a:rPr lang="en-US" sz="1800" dirty="0" err="1">
                  <a:solidFill>
                    <a:schemeClr val="tx1"/>
                  </a:solidFill>
                  <a:latin typeface="Circular Std Book" panose="020B0604020101020102" pitchFamily="34" charset="0"/>
                  <a:cs typeface="Circular Std Book" panose="020B0604020101020102" pitchFamily="34" charset="0"/>
                </a:rPr>
                <a:t>AutoEncoder</a:t>
              </a:r>
              <a:endParaRPr lang="en-US" sz="1800" dirty="0">
                <a:solidFill>
                  <a:schemeClr val="tx1"/>
                </a:solidFill>
                <a:latin typeface="Circular Std Book" panose="020B0604020101020102" pitchFamily="34" charset="0"/>
                <a:cs typeface="Circular Std Book" panose="020B0604020101020102" pitchFamily="34" charset="0"/>
              </a:endParaRPr>
            </a:p>
            <a:p>
              <a:pPr marL="285750" indent="-285750" algn="l" fontAlgn="base">
                <a:buFont typeface="Arial" panose="020B0604020202020204" pitchFamily="34" charset="0"/>
                <a:buChar char="•"/>
              </a:pPr>
              <a:r>
                <a:rPr lang="en-US" sz="1800" dirty="0" err="1">
                  <a:solidFill>
                    <a:schemeClr val="tx1"/>
                  </a:solidFill>
                  <a:latin typeface="Circular Std Book" panose="020B0604020101020102" pitchFamily="34" charset="0"/>
                  <a:cs typeface="Circular Std Book" panose="020B0604020101020102" pitchFamily="34" charset="0"/>
                </a:rPr>
                <a:t>Xg</a:t>
              </a:r>
              <a:r>
                <a:rPr lang="en-US" sz="1800" dirty="0">
                  <a:solidFill>
                    <a:schemeClr val="tx1"/>
                  </a:solidFill>
                  <a:latin typeface="Circular Std Book" panose="020B0604020101020102" pitchFamily="34" charset="0"/>
                  <a:cs typeface="Circular Std Book" panose="020B0604020101020102" pitchFamily="34" charset="0"/>
                </a:rPr>
                <a:t>-Boost</a:t>
              </a:r>
            </a:p>
            <a:p>
              <a:pPr marL="285750" indent="-285750" algn="l" fontAlgn="base">
                <a:buFont typeface="Arial" panose="020B0604020202020204" pitchFamily="34" charset="0"/>
                <a:buChar char="•"/>
              </a:pPr>
              <a:r>
                <a:rPr lang="en-US" sz="1800" dirty="0" err="1">
                  <a:solidFill>
                    <a:schemeClr val="tx1"/>
                  </a:solidFill>
                  <a:latin typeface="Circular Std Book" panose="020B0604020101020102" pitchFamily="34" charset="0"/>
                  <a:cs typeface="Circular Std Book" panose="020B0604020101020102" pitchFamily="34" charset="0"/>
                </a:rPr>
                <a:t>RandomForest</a:t>
              </a:r>
              <a:r>
                <a:rPr lang="en-US" sz="1800" dirty="0">
                  <a:solidFill>
                    <a:schemeClr val="tx1"/>
                  </a:solidFill>
                  <a:latin typeface="Circular Std Book" panose="020B0604020101020102" pitchFamily="34" charset="0"/>
                  <a:cs typeface="Circular Std Book" panose="020B0604020101020102" pitchFamily="34" charset="0"/>
                </a:rPr>
                <a:t> Classifier</a:t>
              </a:r>
            </a:p>
            <a:p>
              <a:pPr marL="285750" indent="-285750" algn="l" fontAlgn="base">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ANN</a:t>
              </a:r>
            </a:p>
          </p:txBody>
        </p:sp>
      </p:grpSp>
      <p:grpSp>
        <p:nvGrpSpPr>
          <p:cNvPr id="4" name="Group 3">
            <a:extLst>
              <a:ext uri="{FF2B5EF4-FFF2-40B4-BE49-F238E27FC236}">
                <a16:creationId xmlns:a16="http://schemas.microsoft.com/office/drawing/2014/main" id="{B43DDEB9-299A-44A4-95F7-3F48DD858DA5}"/>
              </a:ext>
            </a:extLst>
          </p:cNvPr>
          <p:cNvGrpSpPr/>
          <p:nvPr/>
        </p:nvGrpSpPr>
        <p:grpSpPr>
          <a:xfrm>
            <a:off x="84331" y="4369609"/>
            <a:ext cx="5499887" cy="2345096"/>
            <a:chOff x="590524" y="4428928"/>
            <a:chExt cx="4710117" cy="2008346"/>
          </a:xfrm>
        </p:grpSpPr>
        <p:pic>
          <p:nvPicPr>
            <p:cNvPr id="23" name="Picture 22">
              <a:extLst>
                <a:ext uri="{FF2B5EF4-FFF2-40B4-BE49-F238E27FC236}">
                  <a16:creationId xmlns:a16="http://schemas.microsoft.com/office/drawing/2014/main" id="{EFD40621-097C-4089-9FFD-1DA3E83E3621}"/>
                </a:ext>
              </a:extLst>
            </p:cNvPr>
            <p:cNvPicPr>
              <a:picLocks noChangeAspect="1"/>
            </p:cNvPicPr>
            <p:nvPr/>
          </p:nvPicPr>
          <p:blipFill rotWithShape="1">
            <a:blip r:embed="rId4">
              <a:extLst>
                <a:ext uri="{28A0092B-C50C-407E-A947-70E740481C1C}">
                  <a14:useLocalDpi xmlns:a14="http://schemas.microsoft.com/office/drawing/2010/main" val="0"/>
                </a:ext>
              </a:extLst>
            </a:blip>
            <a:srcRect b="9219"/>
            <a:stretch/>
          </p:blipFill>
          <p:spPr>
            <a:xfrm>
              <a:off x="1362150" y="4428928"/>
              <a:ext cx="2905886" cy="1684016"/>
            </a:xfrm>
            <a:prstGeom prst="rect">
              <a:avLst/>
            </a:prstGeom>
          </p:spPr>
        </p:pic>
        <p:sp>
          <p:nvSpPr>
            <p:cNvPr id="24" name="Заголовок 5">
              <a:extLst>
                <a:ext uri="{FF2B5EF4-FFF2-40B4-BE49-F238E27FC236}">
                  <a16:creationId xmlns:a16="http://schemas.microsoft.com/office/drawing/2014/main" id="{5A28CBA0-690B-4EA8-924E-85F7D7E70E74}"/>
                </a:ext>
              </a:extLst>
            </p:cNvPr>
            <p:cNvSpPr txBox="1">
              <a:spLocks/>
            </p:cNvSpPr>
            <p:nvPr/>
          </p:nvSpPr>
          <p:spPr>
            <a:xfrm>
              <a:off x="590524" y="6145160"/>
              <a:ext cx="4710117" cy="292114"/>
            </a:xfrm>
            <a:prstGeom prst="rect">
              <a:avLst/>
            </a:prstGeom>
            <a:noFill/>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150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a:r>
                <a:rPr lang="en-IN" sz="1800" dirty="0">
                  <a:solidFill>
                    <a:schemeClr val="accent3"/>
                  </a:solidFill>
                  <a:latin typeface="Century Gothic" panose="020B0502020202020204" pitchFamily="34" charset="0"/>
                  <a:sym typeface="Lucida Sans"/>
                </a:rPr>
                <a:t>Fig1: Proposed Architecture</a:t>
              </a:r>
              <a:endParaRPr lang="en-US" sz="1800" dirty="0">
                <a:solidFill>
                  <a:schemeClr val="accent3"/>
                </a:solidFill>
                <a:latin typeface="Century Gothic" panose="020B0502020202020204" pitchFamily="34" charset="0"/>
              </a:endParaRPr>
            </a:p>
          </p:txBody>
        </p:sp>
      </p:grpSp>
      <p:sp>
        <p:nvSpPr>
          <p:cNvPr id="25" name="TextBox 24">
            <a:extLst>
              <a:ext uri="{FF2B5EF4-FFF2-40B4-BE49-F238E27FC236}">
                <a16:creationId xmlns:a16="http://schemas.microsoft.com/office/drawing/2014/main" id="{DF1DB125-9914-4198-AB95-13F5A5F3809E}"/>
              </a:ext>
            </a:extLst>
          </p:cNvPr>
          <p:cNvSpPr txBox="1"/>
          <p:nvPr/>
        </p:nvSpPr>
        <p:spPr>
          <a:xfrm>
            <a:off x="1119111" y="4511664"/>
            <a:ext cx="446164" cy="184666"/>
          </a:xfrm>
          <a:prstGeom prst="rect">
            <a:avLst/>
          </a:prstGeom>
          <a:solidFill>
            <a:schemeClr val="bg1"/>
          </a:solidFill>
        </p:spPr>
        <p:txBody>
          <a:bodyPr wrap="square" rtlCol="0">
            <a:spAutoFit/>
          </a:bodyPr>
          <a:lstStyle/>
          <a:p>
            <a:r>
              <a:rPr lang="en-IN" sz="300" dirty="0"/>
              <a:t>Transaction Data from App</a:t>
            </a:r>
          </a:p>
        </p:txBody>
      </p:sp>
    </p:spTree>
    <p:extLst>
      <p:ext uri="{BB962C8B-B14F-4D97-AF65-F5344CB8AC3E}">
        <p14:creationId xmlns:p14="http://schemas.microsoft.com/office/powerpoint/2010/main" val="3948413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Results</a:t>
            </a:r>
          </a:p>
        </p:txBody>
      </p:sp>
      <p:sp>
        <p:nvSpPr>
          <p:cNvPr id="8" name="Arrow: Right 7">
            <a:extLst>
              <a:ext uri="{FF2B5EF4-FFF2-40B4-BE49-F238E27FC236}">
                <a16:creationId xmlns:a16="http://schemas.microsoft.com/office/drawing/2014/main" id="{D5FA2BE5-3358-4C16-9ED0-63EF996AFD17}"/>
              </a:ext>
            </a:extLst>
          </p:cNvPr>
          <p:cNvSpPr/>
          <p:nvPr/>
        </p:nvSpPr>
        <p:spPr>
          <a:xfrm>
            <a:off x="480391" y="919093"/>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9" descr="Picture 9">
            <a:extLst>
              <a:ext uri="{FF2B5EF4-FFF2-40B4-BE49-F238E27FC236}">
                <a16:creationId xmlns:a16="http://schemas.microsoft.com/office/drawing/2014/main" id="{82C62651-205B-4EF6-B0FD-A4808960746A}"/>
              </a:ext>
            </a:extLst>
          </p:cNvPr>
          <p:cNvPicPr>
            <a:picLocks/>
          </p:cNvPicPr>
          <p:nvPr/>
        </p:nvPicPr>
        <p:blipFill rotWithShape="1">
          <a:blip r:embed="rId3">
            <a:extLst/>
          </a:blip>
          <a:srcRect t="1850" b="1"/>
          <a:stretch/>
        </p:blipFill>
        <p:spPr>
          <a:xfrm>
            <a:off x="5372908" y="1660284"/>
            <a:ext cx="2896881" cy="2202802"/>
          </a:xfrm>
          <a:prstGeom prst="rect">
            <a:avLst/>
          </a:prstGeom>
          <a:ln w="12700">
            <a:miter lim="400000"/>
          </a:ln>
        </p:spPr>
      </p:pic>
      <p:pic>
        <p:nvPicPr>
          <p:cNvPr id="35" name="Picture 3" descr="Picture 3">
            <a:extLst>
              <a:ext uri="{FF2B5EF4-FFF2-40B4-BE49-F238E27FC236}">
                <a16:creationId xmlns:a16="http://schemas.microsoft.com/office/drawing/2014/main" id="{21DC0D01-EDFF-4CAB-94BE-466DC810C8D7}"/>
              </a:ext>
            </a:extLst>
          </p:cNvPr>
          <p:cNvPicPr>
            <a:picLocks/>
          </p:cNvPicPr>
          <p:nvPr/>
        </p:nvPicPr>
        <p:blipFill>
          <a:blip r:embed="rId4">
            <a:extLst/>
          </a:blip>
          <a:stretch>
            <a:fillRect/>
          </a:stretch>
        </p:blipFill>
        <p:spPr>
          <a:xfrm>
            <a:off x="6111113" y="4030488"/>
            <a:ext cx="1322704" cy="1401671"/>
          </a:xfrm>
          <a:prstGeom prst="rect">
            <a:avLst/>
          </a:prstGeom>
          <a:ln w="12700">
            <a:miter lim="400000"/>
          </a:ln>
        </p:spPr>
      </p:pic>
      <p:pic>
        <p:nvPicPr>
          <p:cNvPr id="36" name="Picture 8" descr="Picture 8">
            <a:extLst>
              <a:ext uri="{FF2B5EF4-FFF2-40B4-BE49-F238E27FC236}">
                <a16:creationId xmlns:a16="http://schemas.microsoft.com/office/drawing/2014/main" id="{7BC4DC46-EF2F-4284-8CEA-E81C80959DBB}"/>
              </a:ext>
            </a:extLst>
          </p:cNvPr>
          <p:cNvPicPr>
            <a:picLocks/>
          </p:cNvPicPr>
          <p:nvPr/>
        </p:nvPicPr>
        <p:blipFill>
          <a:blip r:embed="rId5">
            <a:extLst/>
          </a:blip>
          <a:stretch>
            <a:fillRect/>
          </a:stretch>
        </p:blipFill>
        <p:spPr>
          <a:xfrm>
            <a:off x="5005709" y="5456633"/>
            <a:ext cx="3533511" cy="1060716"/>
          </a:xfrm>
          <a:prstGeom prst="rect">
            <a:avLst/>
          </a:prstGeom>
          <a:ln w="12700">
            <a:miter lim="400000"/>
          </a:ln>
        </p:spPr>
      </p:pic>
      <p:pic>
        <p:nvPicPr>
          <p:cNvPr id="37" name="Picture 25" descr="Picture 25">
            <a:extLst>
              <a:ext uri="{FF2B5EF4-FFF2-40B4-BE49-F238E27FC236}">
                <a16:creationId xmlns:a16="http://schemas.microsoft.com/office/drawing/2014/main" id="{9E63F33E-6EB7-43BB-8892-C4066C10211B}"/>
              </a:ext>
            </a:extLst>
          </p:cNvPr>
          <p:cNvPicPr>
            <a:picLocks/>
          </p:cNvPicPr>
          <p:nvPr/>
        </p:nvPicPr>
        <p:blipFill>
          <a:blip r:embed="rId6">
            <a:extLst/>
          </a:blip>
          <a:stretch>
            <a:fillRect/>
          </a:stretch>
        </p:blipFill>
        <p:spPr>
          <a:xfrm>
            <a:off x="8559830" y="5456633"/>
            <a:ext cx="3201316" cy="1060716"/>
          </a:xfrm>
          <a:prstGeom prst="rect">
            <a:avLst/>
          </a:prstGeom>
          <a:ln w="12700">
            <a:miter lim="400000"/>
          </a:ln>
        </p:spPr>
      </p:pic>
      <p:pic>
        <p:nvPicPr>
          <p:cNvPr id="38" name="Picture 27" descr="Picture 27">
            <a:extLst>
              <a:ext uri="{FF2B5EF4-FFF2-40B4-BE49-F238E27FC236}">
                <a16:creationId xmlns:a16="http://schemas.microsoft.com/office/drawing/2014/main" id="{23153833-C24C-41C9-A833-2B4A5397C380}"/>
              </a:ext>
            </a:extLst>
          </p:cNvPr>
          <p:cNvPicPr>
            <a:picLocks/>
          </p:cNvPicPr>
          <p:nvPr/>
        </p:nvPicPr>
        <p:blipFill>
          <a:blip r:embed="rId7">
            <a:extLst/>
          </a:blip>
          <a:stretch>
            <a:fillRect/>
          </a:stretch>
        </p:blipFill>
        <p:spPr>
          <a:xfrm>
            <a:off x="8660358" y="1690688"/>
            <a:ext cx="2896881" cy="2041291"/>
          </a:xfrm>
          <a:prstGeom prst="rect">
            <a:avLst/>
          </a:prstGeom>
          <a:ln w="12700">
            <a:miter lim="400000"/>
          </a:ln>
        </p:spPr>
      </p:pic>
      <p:pic>
        <p:nvPicPr>
          <p:cNvPr id="39" name="Picture 29" descr="Picture 29">
            <a:extLst>
              <a:ext uri="{FF2B5EF4-FFF2-40B4-BE49-F238E27FC236}">
                <a16:creationId xmlns:a16="http://schemas.microsoft.com/office/drawing/2014/main" id="{708224E4-C4A8-4798-B578-8624FED62761}"/>
              </a:ext>
            </a:extLst>
          </p:cNvPr>
          <p:cNvPicPr>
            <a:picLocks/>
          </p:cNvPicPr>
          <p:nvPr/>
        </p:nvPicPr>
        <p:blipFill>
          <a:blip r:embed="rId8">
            <a:extLst/>
          </a:blip>
          <a:stretch>
            <a:fillRect/>
          </a:stretch>
        </p:blipFill>
        <p:spPr>
          <a:xfrm>
            <a:off x="9746950" y="4030488"/>
            <a:ext cx="1295066" cy="1310859"/>
          </a:xfrm>
          <a:prstGeom prst="rect">
            <a:avLst/>
          </a:prstGeom>
          <a:ln w="12700">
            <a:miter lim="400000"/>
          </a:ln>
        </p:spPr>
      </p:pic>
      <p:pic>
        <p:nvPicPr>
          <p:cNvPr id="40" name="Picture 12" descr="Picture 12">
            <a:extLst>
              <a:ext uri="{FF2B5EF4-FFF2-40B4-BE49-F238E27FC236}">
                <a16:creationId xmlns:a16="http://schemas.microsoft.com/office/drawing/2014/main" id="{A5B33DC7-2E79-4278-8AE4-B0A4F8F1BE00}"/>
              </a:ext>
            </a:extLst>
          </p:cNvPr>
          <p:cNvPicPr>
            <a:picLocks noChangeAspect="1"/>
          </p:cNvPicPr>
          <p:nvPr/>
        </p:nvPicPr>
        <p:blipFill>
          <a:blip r:embed="rId9">
            <a:extLst/>
          </a:blip>
          <a:stretch>
            <a:fillRect/>
          </a:stretch>
        </p:blipFill>
        <p:spPr>
          <a:xfrm>
            <a:off x="946894" y="1660284"/>
            <a:ext cx="3410639" cy="3119808"/>
          </a:xfrm>
          <a:prstGeom prst="rect">
            <a:avLst/>
          </a:prstGeom>
          <a:ln w="12700">
            <a:miter lim="400000"/>
          </a:ln>
        </p:spPr>
      </p:pic>
    </p:spTree>
    <p:extLst>
      <p:ext uri="{BB962C8B-B14F-4D97-AF65-F5344CB8AC3E}">
        <p14:creationId xmlns:p14="http://schemas.microsoft.com/office/powerpoint/2010/main" val="81222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291246-C311-4975-8AE7-8273B644A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187DF773-6D34-460E-8716-124937DF1597}"/>
              </a:ext>
            </a:extLst>
          </p:cNvPr>
          <p:cNvSpPr>
            <a:spLocks noGrp="1"/>
          </p:cNvSpPr>
          <p:nvPr>
            <p:ph type="title"/>
          </p:nvPr>
        </p:nvSpPr>
        <p:spPr>
          <a:xfrm>
            <a:off x="838200" y="365125"/>
            <a:ext cx="10515600" cy="1325563"/>
          </a:xfrm>
        </p:spPr>
        <p:txBody>
          <a:bodyPr>
            <a:normAutofit/>
          </a:bodyPr>
          <a:lstStyle/>
          <a:p>
            <a:r>
              <a:rPr lang="en-IN" b="1" dirty="0">
                <a:solidFill>
                  <a:schemeClr val="tx2">
                    <a:lumMod val="75000"/>
                  </a:schemeClr>
                </a:solidFill>
                <a:latin typeface="Century Gothic" panose="020B0502020202020204" pitchFamily="34" charset="0"/>
              </a:rPr>
              <a:t>Parameters</a:t>
            </a:r>
          </a:p>
        </p:txBody>
      </p:sp>
      <p:sp>
        <p:nvSpPr>
          <p:cNvPr id="8" name="Arrow: Right 7">
            <a:extLst>
              <a:ext uri="{FF2B5EF4-FFF2-40B4-BE49-F238E27FC236}">
                <a16:creationId xmlns:a16="http://schemas.microsoft.com/office/drawing/2014/main" id="{D5FA2BE5-3358-4C16-9ED0-63EF996AFD17}"/>
              </a:ext>
            </a:extLst>
          </p:cNvPr>
          <p:cNvSpPr/>
          <p:nvPr/>
        </p:nvSpPr>
        <p:spPr>
          <a:xfrm>
            <a:off x="480391" y="919093"/>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Google Shape;62;p14">
            <a:extLst>
              <a:ext uri="{FF2B5EF4-FFF2-40B4-BE49-F238E27FC236}">
                <a16:creationId xmlns:a16="http://schemas.microsoft.com/office/drawing/2014/main" id="{4849207D-276A-4B22-B88D-7C3605816109}"/>
              </a:ext>
            </a:extLst>
          </p:cNvPr>
          <p:cNvGraphicFramePr/>
          <p:nvPr>
            <p:extLst>
              <p:ext uri="{D42A27DB-BD31-4B8C-83A1-F6EECF244321}">
                <p14:modId xmlns:p14="http://schemas.microsoft.com/office/powerpoint/2010/main" val="422417888"/>
              </p:ext>
            </p:extLst>
          </p:nvPr>
        </p:nvGraphicFramePr>
        <p:xfrm>
          <a:off x="495511" y="1336756"/>
          <a:ext cx="11200978" cy="5211960"/>
        </p:xfrm>
        <a:graphic>
          <a:graphicData uri="http://schemas.openxmlformats.org/drawingml/2006/table">
            <a:tbl>
              <a:tblPr>
                <a:noFill/>
              </a:tblPr>
              <a:tblGrid>
                <a:gridCol w="2597848">
                  <a:extLst>
                    <a:ext uri="{9D8B030D-6E8A-4147-A177-3AD203B41FA5}">
                      <a16:colId xmlns:a16="http://schemas.microsoft.com/office/drawing/2014/main" val="20000"/>
                    </a:ext>
                  </a:extLst>
                </a:gridCol>
                <a:gridCol w="1600140">
                  <a:extLst>
                    <a:ext uri="{9D8B030D-6E8A-4147-A177-3AD203B41FA5}">
                      <a16:colId xmlns:a16="http://schemas.microsoft.com/office/drawing/2014/main" val="20001"/>
                    </a:ext>
                  </a:extLst>
                </a:gridCol>
                <a:gridCol w="1321189">
                  <a:extLst>
                    <a:ext uri="{9D8B030D-6E8A-4147-A177-3AD203B41FA5}">
                      <a16:colId xmlns:a16="http://schemas.microsoft.com/office/drawing/2014/main" val="20002"/>
                    </a:ext>
                  </a:extLst>
                </a:gridCol>
                <a:gridCol w="1879090">
                  <a:extLst>
                    <a:ext uri="{9D8B030D-6E8A-4147-A177-3AD203B41FA5}">
                      <a16:colId xmlns:a16="http://schemas.microsoft.com/office/drawing/2014/main" val="20003"/>
                    </a:ext>
                  </a:extLst>
                </a:gridCol>
                <a:gridCol w="849322">
                  <a:extLst>
                    <a:ext uri="{9D8B030D-6E8A-4147-A177-3AD203B41FA5}">
                      <a16:colId xmlns:a16="http://schemas.microsoft.com/office/drawing/2014/main" val="20004"/>
                    </a:ext>
                  </a:extLst>
                </a:gridCol>
                <a:gridCol w="1511942">
                  <a:extLst>
                    <a:ext uri="{9D8B030D-6E8A-4147-A177-3AD203B41FA5}">
                      <a16:colId xmlns:a16="http://schemas.microsoft.com/office/drawing/2014/main" val="20005"/>
                    </a:ext>
                  </a:extLst>
                </a:gridCol>
                <a:gridCol w="1441447">
                  <a:extLst>
                    <a:ext uri="{9D8B030D-6E8A-4147-A177-3AD203B41FA5}">
                      <a16:colId xmlns:a16="http://schemas.microsoft.com/office/drawing/2014/main" val="20006"/>
                    </a:ext>
                  </a:extLst>
                </a:gridCol>
              </a:tblGrid>
              <a:tr h="899791">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Dataset Used</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No. of rows </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Source</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Models Used</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Avg.</a:t>
                      </a:r>
                      <a:endParaRPr sz="1800" b="1"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Time Taken</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Accuracy</a:t>
                      </a:r>
                      <a:endParaRPr sz="1800" b="1"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800" b="1" kern="1200" dirty="0">
                          <a:solidFill>
                            <a:schemeClr val="tx1"/>
                          </a:solidFill>
                          <a:latin typeface="Century Gothic" panose="020B0502020202020204" pitchFamily="34" charset="0"/>
                          <a:ea typeface="+mn-ea"/>
                          <a:cs typeface="+mn-cs"/>
                        </a:rPr>
                        <a:t>F1 Score</a:t>
                      </a:r>
                      <a:endParaRPr sz="1800" b="1" kern="1200" dirty="0">
                        <a:solidFill>
                          <a:schemeClr val="tx1"/>
                        </a:solidFill>
                        <a:latin typeface="Century Gothic" panose="020B0502020202020204" pitchFamily="34" charset="0"/>
                        <a:ea typeface="+mn-ea"/>
                        <a:cs typeface="+mn-cs"/>
                      </a:endParaRPr>
                    </a:p>
                  </a:txBody>
                  <a:tcPr marL="91425" marR="91425" marT="91425" marB="91425"/>
                </a:tc>
                <a:extLst>
                  <a:ext uri="{0D108BD9-81ED-4DB2-BD59-A6C34878D82A}">
                    <a16:rowId xmlns:a16="http://schemas.microsoft.com/office/drawing/2014/main" val="10000"/>
                  </a:ext>
                </a:extLst>
              </a:tr>
              <a:tr h="1125732">
                <a:tc>
                  <a:txBody>
                    <a:bodyPr/>
                    <a:lstStyle/>
                    <a:p>
                      <a:pPr marL="0" lvl="0" indent="0" algn="l" rtl="0">
                        <a:spcBef>
                          <a:spcPts val="0"/>
                        </a:spcBef>
                        <a:spcAft>
                          <a:spcPts val="0"/>
                        </a:spcAft>
                        <a:buNone/>
                      </a:pPr>
                      <a:r>
                        <a:rPr lang="en" sz="1600" dirty="0">
                          <a:latin typeface="Century Gothic" panose="020B0502020202020204" pitchFamily="34" charset="0"/>
                        </a:rPr>
                        <a:t>Credit Card Fraud Detection-ULD</a:t>
                      </a:r>
                      <a:endParaRPr sz="1600" dirty="0">
                        <a:latin typeface="Century Gothic" panose="020B0502020202020204" pitchFamily="34" charset="0"/>
                      </a:endParaRPr>
                    </a:p>
                    <a:p>
                      <a:pPr marL="0" lvl="0" indent="0" algn="l" rtl="0">
                        <a:spcBef>
                          <a:spcPts val="0"/>
                        </a:spcBef>
                        <a:spcAft>
                          <a:spcPts val="0"/>
                        </a:spcAft>
                        <a:buNone/>
                      </a:pPr>
                      <a:endParaRPr sz="1600" dirty="0"/>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284,807</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 Worldline and the Machine Learning Group</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XG-boost</a:t>
                      </a:r>
                      <a:endParaRPr sz="1600" kern="120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K-means</a:t>
                      </a:r>
                      <a:endParaRPr sz="1600" kern="120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RandomForest classifires</a:t>
                      </a:r>
                      <a:endParaRPr sz="1600" kern="120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1 hr</a:t>
                      </a:r>
                      <a:endParaRPr sz="1600" kern="120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95%</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.82</a:t>
                      </a:r>
                      <a:endParaRPr sz="1600" kern="1200">
                        <a:solidFill>
                          <a:schemeClr val="tx1"/>
                        </a:solidFill>
                        <a:latin typeface="Century Gothic" panose="020B0502020202020204" pitchFamily="34" charset="0"/>
                        <a:ea typeface="+mn-ea"/>
                        <a:cs typeface="+mn-cs"/>
                      </a:endParaRPr>
                    </a:p>
                  </a:txBody>
                  <a:tcPr marL="91425" marR="91425" marT="91425" marB="91425"/>
                </a:tc>
                <a:extLst>
                  <a:ext uri="{0D108BD9-81ED-4DB2-BD59-A6C34878D82A}">
                    <a16:rowId xmlns:a16="http://schemas.microsoft.com/office/drawing/2014/main" val="10001"/>
                  </a:ext>
                </a:extLst>
              </a:tr>
              <a:tr h="1366966">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Synthetic Financial Datasets For Fraud Detection</a:t>
                      </a:r>
                      <a:endParaRPr sz="1600" kern="1200" dirty="0">
                        <a:solidFill>
                          <a:schemeClr val="tx1"/>
                        </a:solidFill>
                        <a:latin typeface="Century Gothic" panose="020B0502020202020204" pitchFamily="34" charset="0"/>
                        <a:ea typeface="+mn-ea"/>
                        <a:cs typeface="+mn-cs"/>
                      </a:endParaRPr>
                    </a:p>
                    <a:p>
                      <a:pPr marL="0" lvl="0" indent="0" algn="l" rtl="0">
                        <a:spcBef>
                          <a:spcPts val="0"/>
                        </a:spcBef>
                        <a:spcAft>
                          <a:spcPts val="0"/>
                        </a:spcAft>
                        <a:buNone/>
                      </a:pPr>
                      <a:endParaRPr sz="1600" dirty="0"/>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6,32,892</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PaySim</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XG-boost</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K-means</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RandomForest classifires</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ANN</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3 Hr</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92%</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.72</a:t>
                      </a:r>
                      <a:endParaRPr sz="1600" kern="1200" dirty="0">
                        <a:solidFill>
                          <a:schemeClr val="tx1"/>
                        </a:solidFill>
                        <a:latin typeface="Century Gothic" panose="020B0502020202020204" pitchFamily="34" charset="0"/>
                        <a:ea typeface="+mn-ea"/>
                        <a:cs typeface="+mn-cs"/>
                      </a:endParaRPr>
                    </a:p>
                  </a:txBody>
                  <a:tcPr marL="91425" marR="91425" marT="91425" marB="91425"/>
                </a:tc>
                <a:extLst>
                  <a:ext uri="{0D108BD9-81ED-4DB2-BD59-A6C34878D82A}">
                    <a16:rowId xmlns:a16="http://schemas.microsoft.com/office/drawing/2014/main" val="10002"/>
                  </a:ext>
                </a:extLst>
              </a:tr>
              <a:tr h="1366966">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IEEE-CIS Fraud Detection</a:t>
                      </a:r>
                      <a:endParaRPr sz="1600" kern="1200" dirty="0">
                        <a:solidFill>
                          <a:schemeClr val="tx1"/>
                        </a:solidFill>
                        <a:latin typeface="Century Gothic" panose="020B0502020202020204" pitchFamily="34" charset="0"/>
                        <a:ea typeface="+mn-ea"/>
                        <a:cs typeface="+mn-cs"/>
                      </a:endParaRPr>
                    </a:p>
                    <a:p>
                      <a:pPr marL="0" lvl="0" indent="0" algn="l" rtl="0">
                        <a:spcBef>
                          <a:spcPts val="0"/>
                        </a:spcBef>
                        <a:spcAft>
                          <a:spcPts val="0"/>
                        </a:spcAft>
                        <a:buNone/>
                      </a:pPr>
                      <a:endParaRPr sz="1600" dirty="0"/>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a:solidFill>
                            <a:schemeClr val="tx1"/>
                          </a:solidFill>
                          <a:latin typeface="Century Gothic" panose="020B0502020202020204" pitchFamily="34" charset="0"/>
                          <a:ea typeface="+mn-ea"/>
                          <a:cs typeface="+mn-cs"/>
                        </a:rPr>
                        <a:t>590663</a:t>
                      </a:r>
                      <a:endParaRPr sz="1600" kern="120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IEEE-CIS</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XG-boost</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K-means</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RandomForest classifires</a:t>
                      </a:r>
                      <a:endParaRPr sz="1600" kern="1200" dirty="0">
                        <a:solidFill>
                          <a:schemeClr val="tx1"/>
                        </a:solidFill>
                        <a:latin typeface="Century Gothic" panose="020B0502020202020204" pitchFamily="34" charset="0"/>
                        <a:ea typeface="+mn-ea"/>
                        <a:cs typeface="+mn-cs"/>
                      </a:endParaRPr>
                    </a:p>
                    <a:p>
                      <a:pPr marL="0" lvl="0" indent="0" algn="l" defTabSz="914400" rtl="0" eaLnBrk="1" latinLnBrk="0" hangingPunct="1">
                        <a:spcBef>
                          <a:spcPts val="0"/>
                        </a:spcBef>
                        <a:spcAft>
                          <a:spcPts val="0"/>
                        </a:spcAft>
                        <a:buClr>
                          <a:schemeClr val="dk1"/>
                        </a:buClr>
                        <a:buSzPts val="1100"/>
                        <a:buFont typeface="Arial"/>
                        <a:buNone/>
                      </a:pPr>
                      <a:r>
                        <a:rPr lang="en" sz="1600" kern="1200" dirty="0">
                          <a:solidFill>
                            <a:schemeClr val="tx1"/>
                          </a:solidFill>
                          <a:latin typeface="Century Gothic" panose="020B0502020202020204" pitchFamily="34" charset="0"/>
                          <a:ea typeface="+mn-ea"/>
                          <a:cs typeface="+mn-cs"/>
                        </a:rPr>
                        <a:t>ANN</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3 hr</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93%</a:t>
                      </a:r>
                      <a:endParaRPr sz="1600" kern="1200" dirty="0">
                        <a:solidFill>
                          <a:schemeClr val="tx1"/>
                        </a:solidFill>
                        <a:latin typeface="Century Gothic" panose="020B0502020202020204" pitchFamily="34" charset="0"/>
                        <a:ea typeface="+mn-ea"/>
                        <a:cs typeface="+mn-cs"/>
                      </a:endParaRPr>
                    </a:p>
                  </a:txBody>
                  <a:tcPr marL="91425" marR="91425" marT="91425" marB="91425"/>
                </a:tc>
                <a:tc>
                  <a:txBody>
                    <a:bodyPr/>
                    <a:lstStyle/>
                    <a:p>
                      <a:pPr marL="0" lvl="0" indent="0" algn="l" defTabSz="914400" rtl="0" eaLnBrk="1" latinLnBrk="0" hangingPunct="1">
                        <a:spcBef>
                          <a:spcPts val="0"/>
                        </a:spcBef>
                        <a:spcAft>
                          <a:spcPts val="0"/>
                        </a:spcAft>
                        <a:buNone/>
                      </a:pPr>
                      <a:r>
                        <a:rPr lang="en" sz="1600" kern="1200" dirty="0">
                          <a:solidFill>
                            <a:schemeClr val="tx1"/>
                          </a:solidFill>
                          <a:latin typeface="Century Gothic" panose="020B0502020202020204" pitchFamily="34" charset="0"/>
                          <a:ea typeface="+mn-ea"/>
                          <a:cs typeface="+mn-cs"/>
                        </a:rPr>
                        <a:t>.83</a:t>
                      </a:r>
                      <a:endParaRPr sz="1600" kern="1200" dirty="0">
                        <a:solidFill>
                          <a:schemeClr val="tx1"/>
                        </a:solidFill>
                        <a:latin typeface="Century Gothic" panose="020B0502020202020204" pitchFamily="34" charset="0"/>
                        <a:ea typeface="+mn-ea"/>
                        <a:cs typeface="+mn-cs"/>
                      </a:endParaRPr>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099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4A1DD2-6381-4D3D-B774-1BEB9FB3C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F5F6C568-2B75-4FDE-96AD-C859ACA49C72}"/>
              </a:ext>
            </a:extLst>
          </p:cNvPr>
          <p:cNvSpPr>
            <a:spLocks noGrp="1"/>
          </p:cNvSpPr>
          <p:nvPr>
            <p:ph type="title"/>
          </p:nvPr>
        </p:nvSpPr>
        <p:spPr>
          <a:xfrm>
            <a:off x="838200" y="365125"/>
            <a:ext cx="10515600" cy="791205"/>
          </a:xfrm>
        </p:spPr>
        <p:txBody>
          <a:bodyPr>
            <a:normAutofit/>
          </a:bodyPr>
          <a:lstStyle/>
          <a:p>
            <a:r>
              <a:rPr lang="en-IN" b="1" dirty="0">
                <a:solidFill>
                  <a:schemeClr val="tx2">
                    <a:lumMod val="75000"/>
                  </a:schemeClr>
                </a:solidFill>
                <a:latin typeface="Century Gothic" panose="020B0502020202020204" pitchFamily="34" charset="0"/>
              </a:rPr>
              <a:t>Project Architecture:</a:t>
            </a:r>
            <a:endParaRPr lang="en-IN" sz="3600"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CD36F33E-102C-4A91-8555-0CF67839672F}"/>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Blank Diagram.png" descr="Blank Diagram.png">
            <a:extLst>
              <a:ext uri="{FF2B5EF4-FFF2-40B4-BE49-F238E27FC236}">
                <a16:creationId xmlns:a16="http://schemas.microsoft.com/office/drawing/2014/main" id="{AFCE9112-2921-4DAA-908E-B04DFE08DE9A}"/>
              </a:ext>
            </a:extLst>
          </p:cNvPr>
          <p:cNvPicPr>
            <a:picLocks noChangeAspect="1"/>
          </p:cNvPicPr>
          <p:nvPr/>
        </p:nvPicPr>
        <p:blipFill>
          <a:blip r:embed="rId3">
            <a:extLst/>
          </a:blip>
          <a:srcRect b="1880"/>
          <a:stretch>
            <a:fillRect/>
          </a:stretch>
        </p:blipFill>
        <p:spPr>
          <a:xfrm>
            <a:off x="2174537" y="2456279"/>
            <a:ext cx="7445956" cy="4082748"/>
          </a:xfrm>
          <a:prstGeom prst="rect">
            <a:avLst/>
          </a:prstGeom>
          <a:ln w="12700">
            <a:miter lim="400000"/>
          </a:ln>
        </p:spPr>
      </p:pic>
      <p:grpSp>
        <p:nvGrpSpPr>
          <p:cNvPr id="10" name="Group 9">
            <a:extLst>
              <a:ext uri="{FF2B5EF4-FFF2-40B4-BE49-F238E27FC236}">
                <a16:creationId xmlns:a16="http://schemas.microsoft.com/office/drawing/2014/main" id="{CF9E33F6-17A2-496A-A0D7-2BCCE4BDCB83}"/>
              </a:ext>
            </a:extLst>
          </p:cNvPr>
          <p:cNvGrpSpPr/>
          <p:nvPr/>
        </p:nvGrpSpPr>
        <p:grpSpPr>
          <a:xfrm>
            <a:off x="590524" y="1368367"/>
            <a:ext cx="5661937" cy="875875"/>
            <a:chOff x="590524" y="1368367"/>
            <a:chExt cx="5661937" cy="875875"/>
          </a:xfrm>
        </p:grpSpPr>
        <p:sp>
          <p:nvSpPr>
            <p:cNvPr id="12" name="Isosceles Triangle 11">
              <a:extLst>
                <a:ext uri="{FF2B5EF4-FFF2-40B4-BE49-F238E27FC236}">
                  <a16:creationId xmlns:a16="http://schemas.microsoft.com/office/drawing/2014/main" id="{F7EE258A-BE0C-4F12-8592-11CD999FA976}"/>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Текст 3">
              <a:extLst>
                <a:ext uri="{FF2B5EF4-FFF2-40B4-BE49-F238E27FC236}">
                  <a16:creationId xmlns:a16="http://schemas.microsoft.com/office/drawing/2014/main" id="{BF24000A-6F71-48C5-B573-7853102E16CA}"/>
                </a:ext>
              </a:extLst>
            </p:cNvPr>
            <p:cNvSpPr txBox="1">
              <a:spLocks/>
            </p:cNvSpPr>
            <p:nvPr/>
          </p:nvSpPr>
          <p:spPr>
            <a:xfrm>
              <a:off x="838200" y="1368367"/>
              <a:ext cx="5414261" cy="8758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Using 4 different models to increase User experience by minimizing the delay</a:t>
              </a:r>
            </a:p>
          </p:txBody>
        </p:sp>
      </p:grpSp>
      <p:grpSp>
        <p:nvGrpSpPr>
          <p:cNvPr id="15" name="Group 14">
            <a:extLst>
              <a:ext uri="{FF2B5EF4-FFF2-40B4-BE49-F238E27FC236}">
                <a16:creationId xmlns:a16="http://schemas.microsoft.com/office/drawing/2014/main" id="{9402DD75-0C56-4D5E-9F77-F9BF9B400B87}"/>
              </a:ext>
            </a:extLst>
          </p:cNvPr>
          <p:cNvGrpSpPr/>
          <p:nvPr/>
        </p:nvGrpSpPr>
        <p:grpSpPr>
          <a:xfrm>
            <a:off x="6401756" y="1564851"/>
            <a:ext cx="5661937" cy="913788"/>
            <a:chOff x="590524" y="1564851"/>
            <a:chExt cx="5661937" cy="913788"/>
          </a:xfrm>
        </p:grpSpPr>
        <p:sp>
          <p:nvSpPr>
            <p:cNvPr id="16" name="Isosceles Triangle 15">
              <a:extLst>
                <a:ext uri="{FF2B5EF4-FFF2-40B4-BE49-F238E27FC236}">
                  <a16:creationId xmlns:a16="http://schemas.microsoft.com/office/drawing/2014/main" id="{94614A4E-1F92-495B-9891-CD5997CA87B4}"/>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Текст 3">
              <a:extLst>
                <a:ext uri="{FF2B5EF4-FFF2-40B4-BE49-F238E27FC236}">
                  <a16:creationId xmlns:a16="http://schemas.microsoft.com/office/drawing/2014/main" id="{8050CCC7-2303-465B-A159-D0F9F6E9B100}"/>
                </a:ext>
              </a:extLst>
            </p:cNvPr>
            <p:cNvSpPr txBox="1">
              <a:spLocks/>
            </p:cNvSpPr>
            <p:nvPr/>
          </p:nvSpPr>
          <p:spPr>
            <a:xfrm>
              <a:off x="838200" y="1602764"/>
              <a:ext cx="5414261" cy="8758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Unique thresholding technique in which if weighted probabilities from the 3 preliminary models is less than .72 then only the 4 model is used</a:t>
              </a:r>
            </a:p>
          </p:txBody>
        </p:sp>
      </p:grpSp>
      <p:sp>
        <p:nvSpPr>
          <p:cNvPr id="18" name="Заголовок 5">
            <a:extLst>
              <a:ext uri="{FF2B5EF4-FFF2-40B4-BE49-F238E27FC236}">
                <a16:creationId xmlns:a16="http://schemas.microsoft.com/office/drawing/2014/main" id="{A35DEC36-F505-4287-AE9F-43B6B8E3E94D}"/>
              </a:ext>
            </a:extLst>
          </p:cNvPr>
          <p:cNvSpPr txBox="1">
            <a:spLocks/>
          </p:cNvSpPr>
          <p:nvPr/>
        </p:nvSpPr>
        <p:spPr>
          <a:xfrm>
            <a:off x="3346056" y="6409970"/>
            <a:ext cx="5499887" cy="341094"/>
          </a:xfrm>
          <a:prstGeom prst="rect">
            <a:avLst/>
          </a:prstGeom>
          <a:noFill/>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150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a:r>
              <a:rPr lang="en-IN" sz="1800" dirty="0">
                <a:solidFill>
                  <a:schemeClr val="accent3"/>
                </a:solidFill>
                <a:latin typeface="Century Gothic" panose="020B0502020202020204" pitchFamily="34" charset="0"/>
                <a:sym typeface="Lucida Sans"/>
              </a:rPr>
              <a:t>Fig1: Project Architecture</a:t>
            </a:r>
            <a:endParaRPr lang="en-US" sz="1800" dirty="0">
              <a:solidFill>
                <a:schemeClr val="accent3"/>
              </a:solidFill>
              <a:latin typeface="Century Gothic" panose="020B0502020202020204" pitchFamily="34" charset="0"/>
            </a:endParaRPr>
          </a:p>
        </p:txBody>
      </p:sp>
    </p:spTree>
    <p:extLst>
      <p:ext uri="{BB962C8B-B14F-4D97-AF65-F5344CB8AC3E}">
        <p14:creationId xmlns:p14="http://schemas.microsoft.com/office/powerpoint/2010/main" val="24490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4A1DD2-6381-4D3D-B774-1BEB9FB3C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4483" y="126404"/>
            <a:ext cx="1683396" cy="1029926"/>
          </a:xfrm>
          <a:prstGeom prst="rect">
            <a:avLst/>
          </a:prstGeom>
        </p:spPr>
      </p:pic>
      <p:sp>
        <p:nvSpPr>
          <p:cNvPr id="7" name="Title 1">
            <a:extLst>
              <a:ext uri="{FF2B5EF4-FFF2-40B4-BE49-F238E27FC236}">
                <a16:creationId xmlns:a16="http://schemas.microsoft.com/office/drawing/2014/main" id="{F5F6C568-2B75-4FDE-96AD-C859ACA49C72}"/>
              </a:ext>
            </a:extLst>
          </p:cNvPr>
          <p:cNvSpPr>
            <a:spLocks noGrp="1"/>
          </p:cNvSpPr>
          <p:nvPr>
            <p:ph type="title"/>
          </p:nvPr>
        </p:nvSpPr>
        <p:spPr>
          <a:xfrm>
            <a:off x="838200" y="365125"/>
            <a:ext cx="10515600" cy="791205"/>
          </a:xfrm>
        </p:spPr>
        <p:txBody>
          <a:bodyPr>
            <a:normAutofit/>
          </a:bodyPr>
          <a:lstStyle/>
          <a:p>
            <a:r>
              <a:rPr lang="en-IN" b="1" dirty="0">
                <a:solidFill>
                  <a:schemeClr val="tx2">
                    <a:lumMod val="75000"/>
                  </a:schemeClr>
                </a:solidFill>
                <a:latin typeface="Century Gothic" panose="020B0502020202020204" pitchFamily="34" charset="0"/>
              </a:rPr>
              <a:t>Database Schema(SQL DB)</a:t>
            </a:r>
            <a:endParaRPr lang="en-IN" sz="3600" dirty="0">
              <a:solidFill>
                <a:schemeClr val="tx2">
                  <a:lumMod val="75000"/>
                </a:schemeClr>
              </a:solidFill>
              <a:latin typeface="Century Gothic" panose="020B0502020202020204" pitchFamily="34" charset="0"/>
            </a:endParaRPr>
          </a:p>
        </p:txBody>
      </p:sp>
      <p:sp>
        <p:nvSpPr>
          <p:cNvPr id="8" name="Arrow: Right 7">
            <a:extLst>
              <a:ext uri="{FF2B5EF4-FFF2-40B4-BE49-F238E27FC236}">
                <a16:creationId xmlns:a16="http://schemas.microsoft.com/office/drawing/2014/main" id="{CD36F33E-102C-4A91-8555-0CF67839672F}"/>
              </a:ext>
            </a:extLst>
          </p:cNvPr>
          <p:cNvSpPr/>
          <p:nvPr/>
        </p:nvSpPr>
        <p:spPr>
          <a:xfrm>
            <a:off x="451642" y="682300"/>
            <a:ext cx="357809" cy="217625"/>
          </a:xfrm>
          <a:prstGeom prst="rightArrow">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CF9E33F6-17A2-496A-A0D7-2BCCE4BDCB83}"/>
              </a:ext>
            </a:extLst>
          </p:cNvPr>
          <p:cNvGrpSpPr/>
          <p:nvPr/>
        </p:nvGrpSpPr>
        <p:grpSpPr>
          <a:xfrm>
            <a:off x="590524" y="1485566"/>
            <a:ext cx="5661937" cy="400024"/>
            <a:chOff x="590524" y="1485566"/>
            <a:chExt cx="5661937" cy="400024"/>
          </a:xfrm>
        </p:grpSpPr>
        <p:sp>
          <p:nvSpPr>
            <p:cNvPr id="12" name="Isosceles Triangle 11">
              <a:extLst>
                <a:ext uri="{FF2B5EF4-FFF2-40B4-BE49-F238E27FC236}">
                  <a16:creationId xmlns:a16="http://schemas.microsoft.com/office/drawing/2014/main" id="{F7EE258A-BE0C-4F12-8592-11CD999FA976}"/>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Текст 3">
              <a:extLst>
                <a:ext uri="{FF2B5EF4-FFF2-40B4-BE49-F238E27FC236}">
                  <a16:creationId xmlns:a16="http://schemas.microsoft.com/office/drawing/2014/main" id="{BF24000A-6F71-48C5-B573-7853102E16CA}"/>
                </a:ext>
              </a:extLst>
            </p:cNvPr>
            <p:cNvSpPr txBox="1">
              <a:spLocks/>
            </p:cNvSpPr>
            <p:nvPr/>
          </p:nvSpPr>
          <p:spPr>
            <a:xfrm>
              <a:off x="838200" y="1485566"/>
              <a:ext cx="5414261" cy="40002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SQL base Database to </a:t>
              </a:r>
              <a:r>
                <a:rPr lang="en-US" sz="1800" b="1" dirty="0">
                  <a:solidFill>
                    <a:schemeClr val="tx1"/>
                  </a:solidFill>
                  <a:latin typeface="Circular Std Book" panose="020B0604020101020102" pitchFamily="34" charset="0"/>
                  <a:cs typeface="Circular Std Book" panose="020B0604020101020102" pitchFamily="34" charset="0"/>
                </a:rPr>
                <a:t>increase system efficiency </a:t>
              </a:r>
            </a:p>
          </p:txBody>
        </p:sp>
      </p:grpSp>
      <p:grpSp>
        <p:nvGrpSpPr>
          <p:cNvPr id="15" name="Group 14">
            <a:extLst>
              <a:ext uri="{FF2B5EF4-FFF2-40B4-BE49-F238E27FC236}">
                <a16:creationId xmlns:a16="http://schemas.microsoft.com/office/drawing/2014/main" id="{9402DD75-0C56-4D5E-9F77-F9BF9B400B87}"/>
              </a:ext>
            </a:extLst>
          </p:cNvPr>
          <p:cNvGrpSpPr/>
          <p:nvPr/>
        </p:nvGrpSpPr>
        <p:grpSpPr>
          <a:xfrm>
            <a:off x="590524" y="2214826"/>
            <a:ext cx="5661937" cy="972081"/>
            <a:chOff x="590524" y="1564851"/>
            <a:chExt cx="5661937" cy="972081"/>
          </a:xfrm>
        </p:grpSpPr>
        <p:sp>
          <p:nvSpPr>
            <p:cNvPr id="16" name="Isosceles Triangle 15">
              <a:extLst>
                <a:ext uri="{FF2B5EF4-FFF2-40B4-BE49-F238E27FC236}">
                  <a16:creationId xmlns:a16="http://schemas.microsoft.com/office/drawing/2014/main" id="{94614A4E-1F92-495B-9891-CD5997CA87B4}"/>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Текст 3">
              <a:extLst>
                <a:ext uri="{FF2B5EF4-FFF2-40B4-BE49-F238E27FC236}">
                  <a16:creationId xmlns:a16="http://schemas.microsoft.com/office/drawing/2014/main" id="{8050CCC7-2303-465B-A159-D0F9F6E9B100}"/>
                </a:ext>
              </a:extLst>
            </p:cNvPr>
            <p:cNvSpPr txBox="1">
              <a:spLocks/>
            </p:cNvSpPr>
            <p:nvPr/>
          </p:nvSpPr>
          <p:spPr>
            <a:xfrm>
              <a:off x="838200" y="1661057"/>
              <a:ext cx="5414261" cy="87587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Divided into 3 tables i.e. </a:t>
              </a:r>
            </a:p>
            <a:p>
              <a:pPr marL="285750" indent="-285750" algn="just">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Customer  </a:t>
              </a:r>
            </a:p>
            <a:p>
              <a:pPr marL="285750" indent="-285750" algn="just">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Account</a:t>
              </a:r>
            </a:p>
            <a:p>
              <a:pPr marL="285750" indent="-285750" algn="just">
                <a:buFont typeface="Arial" panose="020B0604020202020204" pitchFamily="34" charset="0"/>
                <a:buChar char="•"/>
              </a:pPr>
              <a:r>
                <a:rPr lang="en-US" sz="1800" dirty="0">
                  <a:solidFill>
                    <a:schemeClr val="tx1"/>
                  </a:solidFill>
                  <a:latin typeface="Circular Std Book" panose="020B0604020101020102" pitchFamily="34" charset="0"/>
                  <a:cs typeface="Circular Std Book" panose="020B0604020101020102" pitchFamily="34" charset="0"/>
                </a:rPr>
                <a:t>Transaction</a:t>
              </a:r>
            </a:p>
          </p:txBody>
        </p:sp>
      </p:grpSp>
      <p:pic>
        <p:nvPicPr>
          <p:cNvPr id="13" name="ERD with colored entities (UML notation).png" descr="ERD with colored entities (UML notation).png">
            <a:extLst>
              <a:ext uri="{FF2B5EF4-FFF2-40B4-BE49-F238E27FC236}">
                <a16:creationId xmlns:a16="http://schemas.microsoft.com/office/drawing/2014/main" id="{199A746F-46EB-4B18-B44B-2D92CB1815D2}"/>
              </a:ext>
            </a:extLst>
          </p:cNvPr>
          <p:cNvPicPr>
            <a:picLocks noChangeAspect="1"/>
          </p:cNvPicPr>
          <p:nvPr/>
        </p:nvPicPr>
        <p:blipFill>
          <a:blip r:embed="rId3">
            <a:extLst/>
          </a:blip>
          <a:stretch>
            <a:fillRect/>
          </a:stretch>
        </p:blipFill>
        <p:spPr>
          <a:xfrm>
            <a:off x="6598110" y="1156330"/>
            <a:ext cx="5593890" cy="5539712"/>
          </a:xfrm>
          <a:prstGeom prst="rect">
            <a:avLst/>
          </a:prstGeom>
          <a:ln w="12700">
            <a:miter lim="400000"/>
          </a:ln>
        </p:spPr>
      </p:pic>
      <p:sp>
        <p:nvSpPr>
          <p:cNvPr id="18" name="Заголовок 5">
            <a:extLst>
              <a:ext uri="{FF2B5EF4-FFF2-40B4-BE49-F238E27FC236}">
                <a16:creationId xmlns:a16="http://schemas.microsoft.com/office/drawing/2014/main" id="{A35DEC36-F505-4287-AE9F-43B6B8E3E94D}"/>
              </a:ext>
            </a:extLst>
          </p:cNvPr>
          <p:cNvSpPr txBox="1">
            <a:spLocks/>
          </p:cNvSpPr>
          <p:nvPr/>
        </p:nvSpPr>
        <p:spPr>
          <a:xfrm>
            <a:off x="6683733" y="6492875"/>
            <a:ext cx="5499887" cy="341094"/>
          </a:xfrm>
          <a:prstGeom prst="rect">
            <a:avLst/>
          </a:prstGeom>
          <a:noFill/>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15000" b="1" i="0" kern="1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algn="ctr"/>
            <a:r>
              <a:rPr lang="en-IN" sz="1800" dirty="0">
                <a:solidFill>
                  <a:schemeClr val="accent3"/>
                </a:solidFill>
                <a:latin typeface="Century Gothic" panose="020B0502020202020204" pitchFamily="34" charset="0"/>
                <a:sym typeface="Lucida Sans"/>
              </a:rPr>
              <a:t>Fig1: SQL DB Table Structure</a:t>
            </a:r>
            <a:endParaRPr lang="en-US" sz="1800" dirty="0">
              <a:solidFill>
                <a:schemeClr val="accent3"/>
              </a:solidFill>
              <a:latin typeface="Century Gothic" panose="020B0502020202020204" pitchFamily="34" charset="0"/>
            </a:endParaRPr>
          </a:p>
        </p:txBody>
      </p:sp>
      <p:grpSp>
        <p:nvGrpSpPr>
          <p:cNvPr id="19" name="Group 18">
            <a:extLst>
              <a:ext uri="{FF2B5EF4-FFF2-40B4-BE49-F238E27FC236}">
                <a16:creationId xmlns:a16="http://schemas.microsoft.com/office/drawing/2014/main" id="{9A34C826-A949-4ECF-8EBA-BEFB16EA38D0}"/>
              </a:ext>
            </a:extLst>
          </p:cNvPr>
          <p:cNvGrpSpPr/>
          <p:nvPr/>
        </p:nvGrpSpPr>
        <p:grpSpPr>
          <a:xfrm>
            <a:off x="590524" y="3414763"/>
            <a:ext cx="5661937" cy="400024"/>
            <a:chOff x="590524" y="1485566"/>
            <a:chExt cx="5661937" cy="400024"/>
          </a:xfrm>
        </p:grpSpPr>
        <p:sp>
          <p:nvSpPr>
            <p:cNvPr id="20" name="Isosceles Triangle 19">
              <a:extLst>
                <a:ext uri="{FF2B5EF4-FFF2-40B4-BE49-F238E27FC236}">
                  <a16:creationId xmlns:a16="http://schemas.microsoft.com/office/drawing/2014/main" id="{1200BD43-B335-470C-B101-183156125BF5}"/>
                </a:ext>
              </a:extLst>
            </p:cNvPr>
            <p:cNvSpPr/>
            <p:nvPr/>
          </p:nvSpPr>
          <p:spPr>
            <a:xfrm rot="5400000">
              <a:off x="593635" y="1561740"/>
              <a:ext cx="241454" cy="247676"/>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Текст 3">
              <a:extLst>
                <a:ext uri="{FF2B5EF4-FFF2-40B4-BE49-F238E27FC236}">
                  <a16:creationId xmlns:a16="http://schemas.microsoft.com/office/drawing/2014/main" id="{12CFDAD6-9805-4F2A-BEC0-486040F1A705}"/>
                </a:ext>
              </a:extLst>
            </p:cNvPr>
            <p:cNvSpPr txBox="1">
              <a:spLocks/>
            </p:cNvSpPr>
            <p:nvPr/>
          </p:nvSpPr>
          <p:spPr>
            <a:xfrm>
              <a:off x="838200" y="1485566"/>
              <a:ext cx="5414261" cy="40002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800" dirty="0">
                  <a:solidFill>
                    <a:schemeClr val="tx1"/>
                  </a:solidFill>
                  <a:latin typeface="Circular Std Book" panose="020B0604020101020102" pitchFamily="34" charset="0"/>
                  <a:cs typeface="Circular Std Book" panose="020B0604020101020102" pitchFamily="34" charset="0"/>
                </a:rPr>
                <a:t>Separately linked </a:t>
              </a:r>
              <a:r>
                <a:rPr lang="en-US" sz="1800" b="1" dirty="0">
                  <a:solidFill>
                    <a:schemeClr val="tx1"/>
                  </a:solidFill>
                  <a:latin typeface="Circular Std Book" panose="020B0604020101020102" pitchFamily="34" charset="0"/>
                  <a:cs typeface="Circular Std Book" panose="020B0604020101020102" pitchFamily="34" charset="0"/>
                </a:rPr>
                <a:t>KYC details</a:t>
              </a:r>
              <a:r>
                <a:rPr lang="en-US" sz="1800" dirty="0">
                  <a:solidFill>
                    <a:schemeClr val="tx1"/>
                  </a:solidFill>
                  <a:latin typeface="Circular Std Book" panose="020B0604020101020102" pitchFamily="34" charset="0"/>
                  <a:cs typeface="Circular Std Book" panose="020B0604020101020102" pitchFamily="34" charset="0"/>
                </a:rPr>
                <a:t> table </a:t>
              </a:r>
            </a:p>
          </p:txBody>
        </p:sp>
      </p:grpSp>
    </p:spTree>
    <p:extLst>
      <p:ext uri="{BB962C8B-B14F-4D97-AF65-F5344CB8AC3E}">
        <p14:creationId xmlns:p14="http://schemas.microsoft.com/office/powerpoint/2010/main" val="2146286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2973</Words>
  <Application>Microsoft Office PowerPoint</Application>
  <PresentationFormat>Widescreen</PresentationFormat>
  <Paragraphs>312</Paragraphs>
  <Slides>27</Slides>
  <Notes>17</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Century Gothic</vt:lpstr>
      <vt:lpstr>Circular Std Book</vt:lpstr>
      <vt:lpstr>Tahoma</vt:lpstr>
      <vt:lpstr>Office Theme</vt:lpstr>
      <vt:lpstr>PowerPoint Presentation</vt:lpstr>
      <vt:lpstr>Agenda</vt:lpstr>
      <vt:lpstr>Types of Frauds Handled</vt:lpstr>
      <vt:lpstr>Flowchart</vt:lpstr>
      <vt:lpstr>Our Approach</vt:lpstr>
      <vt:lpstr>Results</vt:lpstr>
      <vt:lpstr>Parameters</vt:lpstr>
      <vt:lpstr>Project Architecture:</vt:lpstr>
      <vt:lpstr>Database Schema(SQL DB)</vt:lpstr>
      <vt:lpstr>Frontend App</vt:lpstr>
      <vt:lpstr>User Integration</vt:lpstr>
      <vt:lpstr>Improved Accuracy</vt:lpstr>
      <vt:lpstr>Behavior and Location Analysis (BLA) </vt:lpstr>
      <vt:lpstr>PowerPoint Presentation</vt:lpstr>
      <vt:lpstr>PowerPoint Presentation</vt:lpstr>
      <vt:lpstr>PowerPoint Presentation</vt:lpstr>
      <vt:lpstr>Our Team</vt:lpstr>
      <vt:lpstr>Proposed Architecture AWS Enabled Anomaly Detection</vt:lpstr>
      <vt:lpstr>Technique1: Anomaly Detection</vt:lpstr>
      <vt:lpstr>Technique2: Auto Encoders</vt:lpstr>
      <vt:lpstr>Technique3: Feature Density Plotting</vt:lpstr>
      <vt:lpstr>Technique4: Multi-layered ML Models</vt:lpstr>
      <vt:lpstr>Technique5: Evaluation Metrics and Thresholds</vt:lpstr>
      <vt:lpstr>QnA1</vt:lpstr>
      <vt:lpstr>QnA2</vt:lpstr>
      <vt:lpstr>QnA3</vt:lpstr>
      <vt:lpstr>QnA4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 arora</dc:creator>
  <cp:lastModifiedBy>mohan arora</cp:lastModifiedBy>
  <cp:revision>30</cp:revision>
  <dcterms:created xsi:type="dcterms:W3CDTF">2020-08-19T20:26:42Z</dcterms:created>
  <dcterms:modified xsi:type="dcterms:W3CDTF">2020-08-20T12:38:21Z</dcterms:modified>
</cp:coreProperties>
</file>